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commentAuthors.xml" ContentType="application/vnd.openxmlformats-officedocument.presentationml.commentAuthors+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80" r:id="rId2"/>
    <p:sldId id="286" r:id="rId3"/>
    <p:sldId id="287" r:id="rId4"/>
    <p:sldId id="261" r:id="rId5"/>
    <p:sldId id="277" r:id="rId6"/>
    <p:sldId id="285" r:id="rId7"/>
    <p:sldId id="278" r:id="rId8"/>
    <p:sldId id="288" r:id="rId9"/>
    <p:sldId id="28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 Elphick" initials="JE" lastIdx="1" clrIdx="0">
    <p:extLst>
      <p:ext uri="{19B8F6BF-5375-455C-9EA6-DF929625EA0E}">
        <p15:presenceInfo xmlns:p15="http://schemas.microsoft.com/office/powerpoint/2012/main" userId="S-1-5-21-573514034-4036116226-3480628288-59696" providerId="AD"/>
      </p:ext>
    </p:extLst>
  </p:cmAuthor>
  <p:cmAuthor id="2" name="Jane Lloyd" initials="JL" lastIdx="2" clrIdx="1">
    <p:extLst>
      <p:ext uri="{19B8F6BF-5375-455C-9EA6-DF929625EA0E}">
        <p15:presenceInfo xmlns:p15="http://schemas.microsoft.com/office/powerpoint/2012/main" userId="S-1-5-21-573514034-4036116226-3480628288-5942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F1EE"/>
    <a:srgbClr val="F5D6A4"/>
    <a:srgbClr val="0052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p:restoredTop sz="96405"/>
  </p:normalViewPr>
  <p:slideViewPr>
    <p:cSldViewPr snapToGrid="0" showGuides="1">
      <p:cViewPr varScale="1">
        <p:scale>
          <a:sx n="84" d="100"/>
          <a:sy n="84" d="100"/>
        </p:scale>
        <p:origin x="120"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F129-A5CD-5803-FC3B-876E843B4AC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7E73774E-611E-EAE5-C862-6247943B1E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0B2EFA21-BAC9-B6EF-1395-05AB8BF4665C}"/>
              </a:ext>
            </a:extLst>
          </p:cNvPr>
          <p:cNvSpPr>
            <a:spLocks noGrp="1"/>
          </p:cNvSpPr>
          <p:nvPr>
            <p:ph type="dt" sz="half" idx="10"/>
          </p:nvPr>
        </p:nvSpPr>
        <p:spPr/>
        <p:txBody>
          <a:bodyPr/>
          <a:lstStyle/>
          <a:p>
            <a:fld id="{ECECF20B-25D4-CD41-8282-4C46378A1BA7}" type="datetimeFigureOut">
              <a:rPr lang="en-US" smtClean="0"/>
              <a:t>5/28/2024</a:t>
            </a:fld>
            <a:endParaRPr lang="en-US"/>
          </a:p>
        </p:txBody>
      </p:sp>
      <p:sp>
        <p:nvSpPr>
          <p:cNvPr id="5" name="Footer Placeholder 4">
            <a:extLst>
              <a:ext uri="{FF2B5EF4-FFF2-40B4-BE49-F238E27FC236}">
                <a16:creationId xmlns:a16="http://schemas.microsoft.com/office/drawing/2014/main" id="{CFF8611A-176C-C26F-C988-753654AA73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A25046-A2F2-F3DD-6FA2-F17D8EE6B55C}"/>
              </a:ext>
            </a:extLst>
          </p:cNvPr>
          <p:cNvSpPr>
            <a:spLocks noGrp="1"/>
          </p:cNvSpPr>
          <p:nvPr>
            <p:ph type="sldNum" sz="quarter" idx="12"/>
          </p:nvPr>
        </p:nvSpPr>
        <p:spPr/>
        <p:txBody>
          <a:bodyPr/>
          <a:lstStyle/>
          <a:p>
            <a:fld id="{A66E60C7-6BFB-F844-A9B2-A4D652C9F21E}" type="slidenum">
              <a:rPr lang="en-US" smtClean="0"/>
              <a:t>‹#›</a:t>
            </a:fld>
            <a:endParaRPr lang="en-US"/>
          </a:p>
        </p:txBody>
      </p:sp>
    </p:spTree>
    <p:extLst>
      <p:ext uri="{BB962C8B-B14F-4D97-AF65-F5344CB8AC3E}">
        <p14:creationId xmlns:p14="http://schemas.microsoft.com/office/powerpoint/2010/main" val="1601389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17F1C-88DC-BC90-D2C5-9474D290337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81DF6F6-F3AD-7C48-86EA-DCAFAD34430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A58147F-39B8-D4BB-B658-9CDB4044768F}"/>
              </a:ext>
            </a:extLst>
          </p:cNvPr>
          <p:cNvSpPr>
            <a:spLocks noGrp="1"/>
          </p:cNvSpPr>
          <p:nvPr>
            <p:ph type="dt" sz="half" idx="10"/>
          </p:nvPr>
        </p:nvSpPr>
        <p:spPr/>
        <p:txBody>
          <a:bodyPr/>
          <a:lstStyle/>
          <a:p>
            <a:fld id="{ECECF20B-25D4-CD41-8282-4C46378A1BA7}" type="datetimeFigureOut">
              <a:rPr lang="en-US" smtClean="0"/>
              <a:t>5/28/2024</a:t>
            </a:fld>
            <a:endParaRPr lang="en-US"/>
          </a:p>
        </p:txBody>
      </p:sp>
      <p:sp>
        <p:nvSpPr>
          <p:cNvPr id="5" name="Footer Placeholder 4">
            <a:extLst>
              <a:ext uri="{FF2B5EF4-FFF2-40B4-BE49-F238E27FC236}">
                <a16:creationId xmlns:a16="http://schemas.microsoft.com/office/drawing/2014/main" id="{A9D160C7-BC79-BB3A-9083-9169376D79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BAA9C9-65BD-0269-A959-DCE7FF44FFEA}"/>
              </a:ext>
            </a:extLst>
          </p:cNvPr>
          <p:cNvSpPr>
            <a:spLocks noGrp="1"/>
          </p:cNvSpPr>
          <p:nvPr>
            <p:ph type="sldNum" sz="quarter" idx="12"/>
          </p:nvPr>
        </p:nvSpPr>
        <p:spPr/>
        <p:txBody>
          <a:bodyPr/>
          <a:lstStyle/>
          <a:p>
            <a:fld id="{A66E60C7-6BFB-F844-A9B2-A4D652C9F21E}" type="slidenum">
              <a:rPr lang="en-US" smtClean="0"/>
              <a:t>‹#›</a:t>
            </a:fld>
            <a:endParaRPr lang="en-US"/>
          </a:p>
        </p:txBody>
      </p:sp>
    </p:spTree>
    <p:extLst>
      <p:ext uri="{BB962C8B-B14F-4D97-AF65-F5344CB8AC3E}">
        <p14:creationId xmlns:p14="http://schemas.microsoft.com/office/powerpoint/2010/main" val="3897345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1A9952-7DD8-7A41-5AAD-7537EE5D228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705529A-D295-4F63-7274-FFB4267F297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E5EE599-3DFE-2705-118D-958EDE25CC9D}"/>
              </a:ext>
            </a:extLst>
          </p:cNvPr>
          <p:cNvSpPr>
            <a:spLocks noGrp="1"/>
          </p:cNvSpPr>
          <p:nvPr>
            <p:ph type="dt" sz="half" idx="10"/>
          </p:nvPr>
        </p:nvSpPr>
        <p:spPr/>
        <p:txBody>
          <a:bodyPr/>
          <a:lstStyle/>
          <a:p>
            <a:fld id="{ECECF20B-25D4-CD41-8282-4C46378A1BA7}" type="datetimeFigureOut">
              <a:rPr lang="en-US" smtClean="0"/>
              <a:t>5/28/2024</a:t>
            </a:fld>
            <a:endParaRPr lang="en-US"/>
          </a:p>
        </p:txBody>
      </p:sp>
      <p:sp>
        <p:nvSpPr>
          <p:cNvPr id="5" name="Footer Placeholder 4">
            <a:extLst>
              <a:ext uri="{FF2B5EF4-FFF2-40B4-BE49-F238E27FC236}">
                <a16:creationId xmlns:a16="http://schemas.microsoft.com/office/drawing/2014/main" id="{0B1652B7-3E4D-725E-21E0-B78358CBF1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325655-BF93-16B2-116E-BE3D247743B7}"/>
              </a:ext>
            </a:extLst>
          </p:cNvPr>
          <p:cNvSpPr>
            <a:spLocks noGrp="1"/>
          </p:cNvSpPr>
          <p:nvPr>
            <p:ph type="sldNum" sz="quarter" idx="12"/>
          </p:nvPr>
        </p:nvSpPr>
        <p:spPr/>
        <p:txBody>
          <a:bodyPr/>
          <a:lstStyle/>
          <a:p>
            <a:fld id="{A66E60C7-6BFB-F844-A9B2-A4D652C9F21E}" type="slidenum">
              <a:rPr lang="en-US" smtClean="0"/>
              <a:t>‹#›</a:t>
            </a:fld>
            <a:endParaRPr lang="en-US"/>
          </a:p>
        </p:txBody>
      </p:sp>
    </p:spTree>
    <p:extLst>
      <p:ext uri="{BB962C8B-B14F-4D97-AF65-F5344CB8AC3E}">
        <p14:creationId xmlns:p14="http://schemas.microsoft.com/office/powerpoint/2010/main" val="3224856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4EB11-EE43-55DE-CA23-2A16FC119D4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2FAD57F-295B-7460-DC86-DC2FC566518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6E211FA-F673-32FA-ECCF-9CFC13C6E55D}"/>
              </a:ext>
            </a:extLst>
          </p:cNvPr>
          <p:cNvSpPr>
            <a:spLocks noGrp="1"/>
          </p:cNvSpPr>
          <p:nvPr>
            <p:ph type="dt" sz="half" idx="10"/>
          </p:nvPr>
        </p:nvSpPr>
        <p:spPr/>
        <p:txBody>
          <a:bodyPr/>
          <a:lstStyle/>
          <a:p>
            <a:fld id="{ECECF20B-25D4-CD41-8282-4C46378A1BA7}" type="datetimeFigureOut">
              <a:rPr lang="en-US" smtClean="0"/>
              <a:t>5/28/2024</a:t>
            </a:fld>
            <a:endParaRPr lang="en-US"/>
          </a:p>
        </p:txBody>
      </p:sp>
      <p:sp>
        <p:nvSpPr>
          <p:cNvPr id="5" name="Footer Placeholder 4">
            <a:extLst>
              <a:ext uri="{FF2B5EF4-FFF2-40B4-BE49-F238E27FC236}">
                <a16:creationId xmlns:a16="http://schemas.microsoft.com/office/drawing/2014/main" id="{E2EA402C-DD30-01D5-E89D-5679D50B01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0D8F46-1538-65A3-4500-E25DE8898448}"/>
              </a:ext>
            </a:extLst>
          </p:cNvPr>
          <p:cNvSpPr>
            <a:spLocks noGrp="1"/>
          </p:cNvSpPr>
          <p:nvPr>
            <p:ph type="sldNum" sz="quarter" idx="12"/>
          </p:nvPr>
        </p:nvSpPr>
        <p:spPr/>
        <p:txBody>
          <a:bodyPr/>
          <a:lstStyle/>
          <a:p>
            <a:fld id="{A66E60C7-6BFB-F844-A9B2-A4D652C9F21E}" type="slidenum">
              <a:rPr lang="en-US" smtClean="0"/>
              <a:t>‹#›</a:t>
            </a:fld>
            <a:endParaRPr lang="en-US"/>
          </a:p>
        </p:txBody>
      </p:sp>
    </p:spTree>
    <p:extLst>
      <p:ext uri="{BB962C8B-B14F-4D97-AF65-F5344CB8AC3E}">
        <p14:creationId xmlns:p14="http://schemas.microsoft.com/office/powerpoint/2010/main" val="185122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D1F19-290E-D42A-E9F6-CC7EF830385D}"/>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A3D640E7-1515-4409-B514-D985043C2B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94D24B7-55B7-0D77-2A78-8A51FD33F833}"/>
              </a:ext>
            </a:extLst>
          </p:cNvPr>
          <p:cNvSpPr>
            <a:spLocks noGrp="1"/>
          </p:cNvSpPr>
          <p:nvPr>
            <p:ph type="dt" sz="half" idx="10"/>
          </p:nvPr>
        </p:nvSpPr>
        <p:spPr/>
        <p:txBody>
          <a:bodyPr/>
          <a:lstStyle/>
          <a:p>
            <a:fld id="{ECECF20B-25D4-CD41-8282-4C46378A1BA7}" type="datetimeFigureOut">
              <a:rPr lang="en-US" smtClean="0"/>
              <a:t>5/28/2024</a:t>
            </a:fld>
            <a:endParaRPr lang="en-US"/>
          </a:p>
        </p:txBody>
      </p:sp>
      <p:sp>
        <p:nvSpPr>
          <p:cNvPr id="5" name="Footer Placeholder 4">
            <a:extLst>
              <a:ext uri="{FF2B5EF4-FFF2-40B4-BE49-F238E27FC236}">
                <a16:creationId xmlns:a16="http://schemas.microsoft.com/office/drawing/2014/main" id="{9629B7CA-00B3-5E34-84B4-167ED63364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B54041-E4A0-DCE6-3F00-898073915A43}"/>
              </a:ext>
            </a:extLst>
          </p:cNvPr>
          <p:cNvSpPr>
            <a:spLocks noGrp="1"/>
          </p:cNvSpPr>
          <p:nvPr>
            <p:ph type="sldNum" sz="quarter" idx="12"/>
          </p:nvPr>
        </p:nvSpPr>
        <p:spPr/>
        <p:txBody>
          <a:bodyPr/>
          <a:lstStyle/>
          <a:p>
            <a:fld id="{A66E60C7-6BFB-F844-A9B2-A4D652C9F21E}" type="slidenum">
              <a:rPr lang="en-US" smtClean="0"/>
              <a:t>‹#›</a:t>
            </a:fld>
            <a:endParaRPr lang="en-US"/>
          </a:p>
        </p:txBody>
      </p:sp>
    </p:spTree>
    <p:extLst>
      <p:ext uri="{BB962C8B-B14F-4D97-AF65-F5344CB8AC3E}">
        <p14:creationId xmlns:p14="http://schemas.microsoft.com/office/powerpoint/2010/main" val="3243106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B6E25-3941-9554-BE9D-B8FA1CEC577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1AD4FA8-70AA-5A6B-15CC-DA8E5A957AF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89A2F8B8-E7C8-6FB6-2D0B-0107596542B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0519B84D-F976-9402-D4EB-1F37F3FB1A2E}"/>
              </a:ext>
            </a:extLst>
          </p:cNvPr>
          <p:cNvSpPr>
            <a:spLocks noGrp="1"/>
          </p:cNvSpPr>
          <p:nvPr>
            <p:ph type="dt" sz="half" idx="10"/>
          </p:nvPr>
        </p:nvSpPr>
        <p:spPr/>
        <p:txBody>
          <a:bodyPr/>
          <a:lstStyle/>
          <a:p>
            <a:fld id="{ECECF20B-25D4-CD41-8282-4C46378A1BA7}" type="datetimeFigureOut">
              <a:rPr lang="en-US" smtClean="0"/>
              <a:t>5/28/2024</a:t>
            </a:fld>
            <a:endParaRPr lang="en-US"/>
          </a:p>
        </p:txBody>
      </p:sp>
      <p:sp>
        <p:nvSpPr>
          <p:cNvPr id="6" name="Footer Placeholder 5">
            <a:extLst>
              <a:ext uri="{FF2B5EF4-FFF2-40B4-BE49-F238E27FC236}">
                <a16:creationId xmlns:a16="http://schemas.microsoft.com/office/drawing/2014/main" id="{04F0F3B6-41E4-D9CB-4067-285C506131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21A478-1705-BAC2-6249-E060F8705887}"/>
              </a:ext>
            </a:extLst>
          </p:cNvPr>
          <p:cNvSpPr>
            <a:spLocks noGrp="1"/>
          </p:cNvSpPr>
          <p:nvPr>
            <p:ph type="sldNum" sz="quarter" idx="12"/>
          </p:nvPr>
        </p:nvSpPr>
        <p:spPr/>
        <p:txBody>
          <a:bodyPr/>
          <a:lstStyle/>
          <a:p>
            <a:fld id="{A66E60C7-6BFB-F844-A9B2-A4D652C9F21E}" type="slidenum">
              <a:rPr lang="en-US" smtClean="0"/>
              <a:t>‹#›</a:t>
            </a:fld>
            <a:endParaRPr lang="en-US"/>
          </a:p>
        </p:txBody>
      </p:sp>
    </p:spTree>
    <p:extLst>
      <p:ext uri="{BB962C8B-B14F-4D97-AF65-F5344CB8AC3E}">
        <p14:creationId xmlns:p14="http://schemas.microsoft.com/office/powerpoint/2010/main" val="3420499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8E6B4-867D-3EBE-BE26-EB1785961416}"/>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2DD0E1E-AAB5-821D-D683-03B241C54D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BCAF08E-0680-CF49-114C-3856FBA4355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7C838137-EF79-D8A0-FB23-78E2070B58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E0BCA88-F81B-30C8-0F43-3F84F0D302A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4496D3F7-F4DB-79AD-D897-3ABE0A0EF531}"/>
              </a:ext>
            </a:extLst>
          </p:cNvPr>
          <p:cNvSpPr>
            <a:spLocks noGrp="1"/>
          </p:cNvSpPr>
          <p:nvPr>
            <p:ph type="dt" sz="half" idx="10"/>
          </p:nvPr>
        </p:nvSpPr>
        <p:spPr/>
        <p:txBody>
          <a:bodyPr/>
          <a:lstStyle/>
          <a:p>
            <a:fld id="{ECECF20B-25D4-CD41-8282-4C46378A1BA7}" type="datetimeFigureOut">
              <a:rPr lang="en-US" smtClean="0"/>
              <a:t>5/28/2024</a:t>
            </a:fld>
            <a:endParaRPr lang="en-US"/>
          </a:p>
        </p:txBody>
      </p:sp>
      <p:sp>
        <p:nvSpPr>
          <p:cNvPr id="8" name="Footer Placeholder 7">
            <a:extLst>
              <a:ext uri="{FF2B5EF4-FFF2-40B4-BE49-F238E27FC236}">
                <a16:creationId xmlns:a16="http://schemas.microsoft.com/office/drawing/2014/main" id="{A675FF4C-B0F2-D01B-F509-FC64699C97C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C3914DF-B7B3-777F-6C92-7E77D1DED8FC}"/>
              </a:ext>
            </a:extLst>
          </p:cNvPr>
          <p:cNvSpPr>
            <a:spLocks noGrp="1"/>
          </p:cNvSpPr>
          <p:nvPr>
            <p:ph type="sldNum" sz="quarter" idx="12"/>
          </p:nvPr>
        </p:nvSpPr>
        <p:spPr/>
        <p:txBody>
          <a:bodyPr/>
          <a:lstStyle/>
          <a:p>
            <a:fld id="{A66E60C7-6BFB-F844-A9B2-A4D652C9F21E}" type="slidenum">
              <a:rPr lang="en-US" smtClean="0"/>
              <a:t>‹#›</a:t>
            </a:fld>
            <a:endParaRPr lang="en-US"/>
          </a:p>
        </p:txBody>
      </p:sp>
    </p:spTree>
    <p:extLst>
      <p:ext uri="{BB962C8B-B14F-4D97-AF65-F5344CB8AC3E}">
        <p14:creationId xmlns:p14="http://schemas.microsoft.com/office/powerpoint/2010/main" val="15081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5D09B-A0CF-8BCD-B96F-A7A1C51A4FBF}"/>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45C0FE8C-D62C-4F3B-DC1C-4EBD956C5E1B}"/>
              </a:ext>
            </a:extLst>
          </p:cNvPr>
          <p:cNvSpPr>
            <a:spLocks noGrp="1"/>
          </p:cNvSpPr>
          <p:nvPr>
            <p:ph type="dt" sz="half" idx="10"/>
          </p:nvPr>
        </p:nvSpPr>
        <p:spPr/>
        <p:txBody>
          <a:bodyPr/>
          <a:lstStyle/>
          <a:p>
            <a:fld id="{ECECF20B-25D4-CD41-8282-4C46378A1BA7}" type="datetimeFigureOut">
              <a:rPr lang="en-US" smtClean="0"/>
              <a:t>5/28/2024</a:t>
            </a:fld>
            <a:endParaRPr lang="en-US"/>
          </a:p>
        </p:txBody>
      </p:sp>
      <p:sp>
        <p:nvSpPr>
          <p:cNvPr id="4" name="Footer Placeholder 3">
            <a:extLst>
              <a:ext uri="{FF2B5EF4-FFF2-40B4-BE49-F238E27FC236}">
                <a16:creationId xmlns:a16="http://schemas.microsoft.com/office/drawing/2014/main" id="{0FD2B435-5913-294C-E73E-6F30D6D71B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40CCD8C-20E0-FF23-D9BE-7F44B46E532C}"/>
              </a:ext>
            </a:extLst>
          </p:cNvPr>
          <p:cNvSpPr>
            <a:spLocks noGrp="1"/>
          </p:cNvSpPr>
          <p:nvPr>
            <p:ph type="sldNum" sz="quarter" idx="12"/>
          </p:nvPr>
        </p:nvSpPr>
        <p:spPr/>
        <p:txBody>
          <a:bodyPr/>
          <a:lstStyle/>
          <a:p>
            <a:fld id="{A66E60C7-6BFB-F844-A9B2-A4D652C9F21E}" type="slidenum">
              <a:rPr lang="en-US" smtClean="0"/>
              <a:t>‹#›</a:t>
            </a:fld>
            <a:endParaRPr lang="en-US"/>
          </a:p>
        </p:txBody>
      </p:sp>
    </p:spTree>
    <p:extLst>
      <p:ext uri="{BB962C8B-B14F-4D97-AF65-F5344CB8AC3E}">
        <p14:creationId xmlns:p14="http://schemas.microsoft.com/office/powerpoint/2010/main" val="870089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649E0A-0275-C44F-F003-3E46612A9DAA}"/>
              </a:ext>
            </a:extLst>
          </p:cNvPr>
          <p:cNvSpPr>
            <a:spLocks noGrp="1"/>
          </p:cNvSpPr>
          <p:nvPr>
            <p:ph type="dt" sz="half" idx="10"/>
          </p:nvPr>
        </p:nvSpPr>
        <p:spPr/>
        <p:txBody>
          <a:bodyPr/>
          <a:lstStyle/>
          <a:p>
            <a:fld id="{ECECF20B-25D4-CD41-8282-4C46378A1BA7}" type="datetimeFigureOut">
              <a:rPr lang="en-US" smtClean="0"/>
              <a:t>5/28/2024</a:t>
            </a:fld>
            <a:endParaRPr lang="en-US"/>
          </a:p>
        </p:txBody>
      </p:sp>
      <p:sp>
        <p:nvSpPr>
          <p:cNvPr id="3" name="Footer Placeholder 2">
            <a:extLst>
              <a:ext uri="{FF2B5EF4-FFF2-40B4-BE49-F238E27FC236}">
                <a16:creationId xmlns:a16="http://schemas.microsoft.com/office/drawing/2014/main" id="{CDA8F6B2-6A2C-5267-A959-66171D86516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2D61C2-8D93-665E-1C24-08C96B6D1F15}"/>
              </a:ext>
            </a:extLst>
          </p:cNvPr>
          <p:cNvSpPr>
            <a:spLocks noGrp="1"/>
          </p:cNvSpPr>
          <p:nvPr>
            <p:ph type="sldNum" sz="quarter" idx="12"/>
          </p:nvPr>
        </p:nvSpPr>
        <p:spPr/>
        <p:txBody>
          <a:bodyPr/>
          <a:lstStyle/>
          <a:p>
            <a:fld id="{A66E60C7-6BFB-F844-A9B2-A4D652C9F21E}" type="slidenum">
              <a:rPr lang="en-US" smtClean="0"/>
              <a:t>‹#›</a:t>
            </a:fld>
            <a:endParaRPr lang="en-US"/>
          </a:p>
        </p:txBody>
      </p:sp>
    </p:spTree>
    <p:extLst>
      <p:ext uri="{BB962C8B-B14F-4D97-AF65-F5344CB8AC3E}">
        <p14:creationId xmlns:p14="http://schemas.microsoft.com/office/powerpoint/2010/main" val="627630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78389-7B4E-1E76-D0D3-8F2CEF389C2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47A852B9-5B30-B2CD-D101-1542808ED4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48059933-6C70-B8F7-0746-182333E910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6A6C40D-B6F7-564F-BFB6-188DF09D48AF}"/>
              </a:ext>
            </a:extLst>
          </p:cNvPr>
          <p:cNvSpPr>
            <a:spLocks noGrp="1"/>
          </p:cNvSpPr>
          <p:nvPr>
            <p:ph type="dt" sz="half" idx="10"/>
          </p:nvPr>
        </p:nvSpPr>
        <p:spPr/>
        <p:txBody>
          <a:bodyPr/>
          <a:lstStyle/>
          <a:p>
            <a:fld id="{ECECF20B-25D4-CD41-8282-4C46378A1BA7}" type="datetimeFigureOut">
              <a:rPr lang="en-US" smtClean="0"/>
              <a:t>5/28/2024</a:t>
            </a:fld>
            <a:endParaRPr lang="en-US"/>
          </a:p>
        </p:txBody>
      </p:sp>
      <p:sp>
        <p:nvSpPr>
          <p:cNvPr id="6" name="Footer Placeholder 5">
            <a:extLst>
              <a:ext uri="{FF2B5EF4-FFF2-40B4-BE49-F238E27FC236}">
                <a16:creationId xmlns:a16="http://schemas.microsoft.com/office/drawing/2014/main" id="{064F751B-4625-B371-FEBF-649044D400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867E38-8409-2894-B14F-8117BD414168}"/>
              </a:ext>
            </a:extLst>
          </p:cNvPr>
          <p:cNvSpPr>
            <a:spLocks noGrp="1"/>
          </p:cNvSpPr>
          <p:nvPr>
            <p:ph type="sldNum" sz="quarter" idx="12"/>
          </p:nvPr>
        </p:nvSpPr>
        <p:spPr/>
        <p:txBody>
          <a:bodyPr/>
          <a:lstStyle/>
          <a:p>
            <a:fld id="{A66E60C7-6BFB-F844-A9B2-A4D652C9F21E}" type="slidenum">
              <a:rPr lang="en-US" smtClean="0"/>
              <a:t>‹#›</a:t>
            </a:fld>
            <a:endParaRPr lang="en-US"/>
          </a:p>
        </p:txBody>
      </p:sp>
    </p:spTree>
    <p:extLst>
      <p:ext uri="{BB962C8B-B14F-4D97-AF65-F5344CB8AC3E}">
        <p14:creationId xmlns:p14="http://schemas.microsoft.com/office/powerpoint/2010/main" val="1896713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39835-9565-AB10-DAED-76731DA2EEF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0F6BB3DD-9432-822F-50A6-9F7C79D000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72206C4-946A-AE05-A7EB-741A867177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5765250-D34E-27D1-AF7F-075ADEFD0831}"/>
              </a:ext>
            </a:extLst>
          </p:cNvPr>
          <p:cNvSpPr>
            <a:spLocks noGrp="1"/>
          </p:cNvSpPr>
          <p:nvPr>
            <p:ph type="dt" sz="half" idx="10"/>
          </p:nvPr>
        </p:nvSpPr>
        <p:spPr/>
        <p:txBody>
          <a:bodyPr/>
          <a:lstStyle/>
          <a:p>
            <a:fld id="{ECECF20B-25D4-CD41-8282-4C46378A1BA7}" type="datetimeFigureOut">
              <a:rPr lang="en-US" smtClean="0"/>
              <a:t>5/28/2024</a:t>
            </a:fld>
            <a:endParaRPr lang="en-US"/>
          </a:p>
        </p:txBody>
      </p:sp>
      <p:sp>
        <p:nvSpPr>
          <p:cNvPr id="6" name="Footer Placeholder 5">
            <a:extLst>
              <a:ext uri="{FF2B5EF4-FFF2-40B4-BE49-F238E27FC236}">
                <a16:creationId xmlns:a16="http://schemas.microsoft.com/office/drawing/2014/main" id="{5525D070-757A-83A4-F92C-46D3FA9CC0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F24548-14D3-291E-88F6-413D4FDC21E7}"/>
              </a:ext>
            </a:extLst>
          </p:cNvPr>
          <p:cNvSpPr>
            <a:spLocks noGrp="1"/>
          </p:cNvSpPr>
          <p:nvPr>
            <p:ph type="sldNum" sz="quarter" idx="12"/>
          </p:nvPr>
        </p:nvSpPr>
        <p:spPr/>
        <p:txBody>
          <a:bodyPr/>
          <a:lstStyle/>
          <a:p>
            <a:fld id="{A66E60C7-6BFB-F844-A9B2-A4D652C9F21E}" type="slidenum">
              <a:rPr lang="en-US" smtClean="0"/>
              <a:t>‹#›</a:t>
            </a:fld>
            <a:endParaRPr lang="en-US"/>
          </a:p>
        </p:txBody>
      </p:sp>
    </p:spTree>
    <p:extLst>
      <p:ext uri="{BB962C8B-B14F-4D97-AF65-F5344CB8AC3E}">
        <p14:creationId xmlns:p14="http://schemas.microsoft.com/office/powerpoint/2010/main" val="517781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27CA0C-7A25-BF9B-30E1-1D7920B95F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5FE2093-0475-44E8-21A8-3F482F5241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315BB8F-5083-456B-B085-8CD932755A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ECF20B-25D4-CD41-8282-4C46378A1BA7}" type="datetimeFigureOut">
              <a:rPr lang="en-US" smtClean="0"/>
              <a:t>5/28/2024</a:t>
            </a:fld>
            <a:endParaRPr lang="en-US"/>
          </a:p>
        </p:txBody>
      </p:sp>
      <p:sp>
        <p:nvSpPr>
          <p:cNvPr id="5" name="Footer Placeholder 4">
            <a:extLst>
              <a:ext uri="{FF2B5EF4-FFF2-40B4-BE49-F238E27FC236}">
                <a16:creationId xmlns:a16="http://schemas.microsoft.com/office/drawing/2014/main" id="{D0B8D731-1D8F-B06F-0F33-75EEBF3312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2AEEA02-5B47-7235-6F81-68F28EE752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6E60C7-6BFB-F844-A9B2-A4D652C9F21E}" type="slidenum">
              <a:rPr lang="en-US" smtClean="0"/>
              <a:t>‹#›</a:t>
            </a:fld>
            <a:endParaRPr lang="en-US"/>
          </a:p>
        </p:txBody>
      </p:sp>
    </p:spTree>
    <p:extLst>
      <p:ext uri="{BB962C8B-B14F-4D97-AF65-F5344CB8AC3E}">
        <p14:creationId xmlns:p14="http://schemas.microsoft.com/office/powerpoint/2010/main" val="4183104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 Target="slide7.xml"/><Relationship Id="rId7" Type="http://schemas.openxmlformats.org/officeDocument/2006/relationships/image" Target="../media/image3.png"/><Relationship Id="rId12"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5.png"/><Relationship Id="rId5" Type="http://schemas.openxmlformats.org/officeDocument/2006/relationships/slide" Target="slide5.xml"/><Relationship Id="rId10" Type="http://schemas.openxmlformats.org/officeDocument/2006/relationships/slide" Target="slide4.xml"/><Relationship Id="rId4" Type="http://schemas.openxmlformats.org/officeDocument/2006/relationships/slide" Target="slide6.xml"/><Relationship Id="rId9" Type="http://schemas.openxmlformats.org/officeDocument/2006/relationships/slide" Target="slide8.xm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9.xml"/><Relationship Id="rId7"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3.png"/><Relationship Id="rId10" Type="http://schemas.openxmlformats.org/officeDocument/2006/relationships/image" Target="../media/image6.png"/><Relationship Id="rId4" Type="http://schemas.openxmlformats.org/officeDocument/2006/relationships/image" Target="../media/image2.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1.png"/><Relationship Id="rId7" Type="http://schemas.openxmlformats.org/officeDocument/2006/relationships/image" Target="../media/image13.png"/><Relationship Id="rId12"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video" Target="https://www.youtube.com/embed/48uqreFFBq4?start=3&amp;feature=oembed" TargetMode="External"/><Relationship Id="rId6" Type="http://schemas.openxmlformats.org/officeDocument/2006/relationships/image" Target="../media/image12.png"/><Relationship Id="rId11" Type="http://schemas.openxmlformats.org/officeDocument/2006/relationships/image" Target="../media/image14.jpeg"/><Relationship Id="rId5" Type="http://schemas.openxmlformats.org/officeDocument/2006/relationships/image" Target="../media/image11.png"/><Relationship Id="rId10" Type="http://schemas.openxmlformats.org/officeDocument/2006/relationships/image" Target="../media/image9.png"/><Relationship Id="rId4" Type="http://schemas.openxmlformats.org/officeDocument/2006/relationships/image" Target="../media/image10.jpeg"/><Relationship Id="rId9"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xml"/><Relationship Id="rId5" Type="http://schemas.openxmlformats.org/officeDocument/2006/relationships/image" Target="../media/image18.png"/><Relationship Id="rId4" Type="http://schemas.openxmlformats.org/officeDocument/2006/relationships/image" Target="../media/image17.pn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xml"/><Relationship Id="rId5" Type="http://schemas.openxmlformats.org/officeDocument/2006/relationships/image" Target="../media/image18.png"/><Relationship Id="rId4" Type="http://schemas.openxmlformats.org/officeDocument/2006/relationships/image" Target="../media/image17.pn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xml"/><Relationship Id="rId5" Type="http://schemas.openxmlformats.org/officeDocument/2006/relationships/image" Target="../media/image18.png"/><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xml"/><Relationship Id="rId5" Type="http://schemas.openxmlformats.org/officeDocument/2006/relationships/image" Target="../media/image18.png"/><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xml"/><Relationship Id="rId5" Type="http://schemas.openxmlformats.org/officeDocument/2006/relationships/image" Target="../media/image18.png"/><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5.png"/><Relationship Id="rId1" Type="http://schemas.openxmlformats.org/officeDocument/2006/relationships/slideLayout" Target="../slideLayouts/slideLayout1.xml"/><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3E7CD97D-004B-AF1C-8E0E-3337E16B346F}"/>
              </a:ext>
            </a:extLst>
          </p:cNvPr>
          <p:cNvSpPr/>
          <p:nvPr/>
        </p:nvSpPr>
        <p:spPr>
          <a:xfrm>
            <a:off x="-3" y="810705"/>
            <a:ext cx="12192003" cy="5498019"/>
          </a:xfrm>
          <a:prstGeom prst="rect">
            <a:avLst/>
          </a:prstGeom>
          <a:solidFill>
            <a:schemeClr val="bg1">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415BA740-4D56-E633-B950-9E8D4D445EBF}"/>
              </a:ext>
            </a:extLst>
          </p:cNvPr>
          <p:cNvSpPr/>
          <p:nvPr/>
        </p:nvSpPr>
        <p:spPr>
          <a:xfrm>
            <a:off x="-3" y="951875"/>
            <a:ext cx="12192003" cy="5356849"/>
          </a:xfrm>
          <a:prstGeom prst="rect">
            <a:avLst/>
          </a:prstGeom>
          <a:solidFill>
            <a:srgbClr val="F4F1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55C8575C-8FDD-7B65-7BBB-D87F79DCF238}"/>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rot="5400000">
            <a:off x="5821361" y="487362"/>
            <a:ext cx="549277" cy="12192002"/>
          </a:xfrm>
          <a:prstGeom prst="rect">
            <a:avLst/>
          </a:prstGeom>
        </p:spPr>
      </p:pic>
      <p:sp>
        <p:nvSpPr>
          <p:cNvPr id="10" name="Rectangle 9">
            <a:extLst>
              <a:ext uri="{FF2B5EF4-FFF2-40B4-BE49-F238E27FC236}">
                <a16:creationId xmlns:a16="http://schemas.microsoft.com/office/drawing/2014/main" id="{5F255A3A-1D90-C9C8-6B9B-1A4BB34C0392}"/>
              </a:ext>
            </a:extLst>
          </p:cNvPr>
          <p:cNvSpPr/>
          <p:nvPr/>
        </p:nvSpPr>
        <p:spPr>
          <a:xfrm>
            <a:off x="557086" y="2569548"/>
            <a:ext cx="11386757" cy="3534019"/>
          </a:xfrm>
          <a:prstGeom prst="rect">
            <a:avLst/>
          </a:prstGeom>
          <a:solidFill>
            <a:srgbClr val="F5D6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DD614D72-0A66-D221-7733-4672C4A161EF}"/>
              </a:ext>
            </a:extLst>
          </p:cNvPr>
          <p:cNvSpPr txBox="1"/>
          <p:nvPr/>
        </p:nvSpPr>
        <p:spPr>
          <a:xfrm>
            <a:off x="726299" y="3328394"/>
            <a:ext cx="5607999" cy="2616101"/>
          </a:xfrm>
          <a:prstGeom prst="rect">
            <a:avLst/>
          </a:prstGeom>
          <a:noFill/>
        </p:spPr>
        <p:txBody>
          <a:bodyPr wrap="square">
            <a:spAutoFit/>
          </a:bodyPr>
          <a:lstStyle/>
          <a:p>
            <a:pPr marL="0" indent="0">
              <a:spcAft>
                <a:spcPts val="600"/>
              </a:spcAft>
              <a:buNone/>
            </a:pPr>
            <a:r>
              <a:rPr lang="en-GB" sz="1600" b="1" dirty="0">
                <a:solidFill>
                  <a:srgbClr val="005248"/>
                </a:solidFill>
              </a:rPr>
              <a:t>What is pollen?</a:t>
            </a:r>
            <a:endParaRPr lang="en-GB" sz="1600" b="1" dirty="0"/>
          </a:p>
          <a:p>
            <a:pPr marL="342900" indent="-342900">
              <a:spcAft>
                <a:spcPts val="600"/>
              </a:spcAft>
              <a:buFont typeface="Arial" panose="020B0604020202020204" pitchFamily="34" charset="0"/>
              <a:buChar char="•"/>
            </a:pPr>
            <a:r>
              <a:rPr lang="en-GB" sz="1600" dirty="0">
                <a:solidFill>
                  <a:srgbClr val="005248"/>
                </a:solidFill>
              </a:rPr>
              <a:t>Pollen is like very fine dust, often yellow in colour. It is made by the male part of the flower, called the anther.</a:t>
            </a:r>
          </a:p>
          <a:p>
            <a:pPr>
              <a:spcAft>
                <a:spcPts val="600"/>
              </a:spcAft>
            </a:pPr>
            <a:r>
              <a:rPr lang="en-GB" sz="1600" b="1" dirty="0">
                <a:solidFill>
                  <a:srgbClr val="005248"/>
                </a:solidFill>
              </a:rPr>
              <a:t>What is pollination?</a:t>
            </a:r>
          </a:p>
          <a:p>
            <a:pPr marL="342900" indent="-342900">
              <a:spcAft>
                <a:spcPts val="600"/>
              </a:spcAft>
              <a:buFont typeface="Arial" panose="020B0604020202020204" pitchFamily="34" charset="0"/>
              <a:buChar char="•"/>
            </a:pPr>
            <a:r>
              <a:rPr lang="en-GB" sz="1600" dirty="0">
                <a:solidFill>
                  <a:srgbClr val="005248"/>
                </a:solidFill>
              </a:rPr>
              <a:t>For flowering plants to produce seeds or fruit so that they can grow new plants, they need to be </a:t>
            </a:r>
            <a:r>
              <a:rPr lang="en-GB" sz="1600" b="1" dirty="0">
                <a:solidFill>
                  <a:srgbClr val="005248"/>
                </a:solidFill>
                <a:hlinkClick r:id="rId3" action="ppaction://hlinksldjump">
                  <a:extLst>
                    <a:ext uri="{A12FA001-AC4F-418D-AE19-62706E023703}">
                      <ahyp:hlinkClr xmlns="" xmlns:ahyp="http://schemas.microsoft.com/office/drawing/2018/hyperlinkcolor" val="tx"/>
                    </a:ext>
                  </a:extLst>
                </a:hlinkClick>
              </a:rPr>
              <a:t>pollinated</a:t>
            </a:r>
            <a:r>
              <a:rPr lang="en-GB" sz="1600" dirty="0">
                <a:solidFill>
                  <a:srgbClr val="005248"/>
                </a:solidFill>
              </a:rPr>
              <a:t>.</a:t>
            </a:r>
          </a:p>
          <a:p>
            <a:pPr marL="342900" indent="-342900">
              <a:spcAft>
                <a:spcPts val="600"/>
              </a:spcAft>
              <a:buFont typeface="Arial" panose="020B0604020202020204" pitchFamily="34" charset="0"/>
              <a:buChar char="•"/>
            </a:pPr>
            <a:r>
              <a:rPr lang="en-GB" sz="1600" dirty="0">
                <a:solidFill>
                  <a:srgbClr val="005248"/>
                </a:solidFill>
              </a:rPr>
              <a:t>When pollen moves from the anther of a flower, to the stigma (female part) of a flower, this results in pollination. The pollinated</a:t>
            </a:r>
            <a:r>
              <a:rPr lang="en-GB" sz="1600" b="1" dirty="0">
                <a:solidFill>
                  <a:srgbClr val="005248"/>
                </a:solidFill>
              </a:rPr>
              <a:t> </a:t>
            </a:r>
            <a:r>
              <a:rPr lang="en-GB" sz="1600" dirty="0">
                <a:solidFill>
                  <a:srgbClr val="005248"/>
                </a:solidFill>
              </a:rPr>
              <a:t>flower can now produce seed in the ovary.</a:t>
            </a:r>
            <a:endParaRPr lang="en-GB" sz="1600" i="1" dirty="0">
              <a:solidFill>
                <a:srgbClr val="005248"/>
              </a:solidFill>
            </a:endParaRPr>
          </a:p>
        </p:txBody>
      </p:sp>
      <p:sp>
        <p:nvSpPr>
          <p:cNvPr id="28" name="Title 1">
            <a:extLst>
              <a:ext uri="{FF2B5EF4-FFF2-40B4-BE49-F238E27FC236}">
                <a16:creationId xmlns:a16="http://schemas.microsoft.com/office/drawing/2014/main" id="{4B1E201D-F4C4-2EE5-EC91-3DB02914757E}"/>
              </a:ext>
            </a:extLst>
          </p:cNvPr>
          <p:cNvSpPr>
            <a:spLocks noGrp="1"/>
          </p:cNvSpPr>
          <p:nvPr>
            <p:ph type="ctrTitle"/>
          </p:nvPr>
        </p:nvSpPr>
        <p:spPr>
          <a:xfrm>
            <a:off x="475447" y="1094165"/>
            <a:ext cx="5451943" cy="901768"/>
          </a:xfrm>
        </p:spPr>
        <p:txBody>
          <a:bodyPr>
            <a:noAutofit/>
          </a:bodyPr>
          <a:lstStyle/>
          <a:p>
            <a:pPr algn="l"/>
            <a:r>
              <a:rPr lang="en-US" dirty="0">
                <a:solidFill>
                  <a:srgbClr val="EF7F1C"/>
                </a:solidFill>
                <a:latin typeface="Times New Roman" panose="02020603050405020304" pitchFamily="18" charset="0"/>
                <a:cs typeface="Times New Roman" panose="02020603050405020304" pitchFamily="18" charset="0"/>
              </a:rPr>
              <a:t>September</a:t>
            </a:r>
          </a:p>
        </p:txBody>
      </p:sp>
      <p:sp>
        <p:nvSpPr>
          <p:cNvPr id="5" name="TextBox 4">
            <a:extLst>
              <a:ext uri="{FF2B5EF4-FFF2-40B4-BE49-F238E27FC236}">
                <a16:creationId xmlns:a16="http://schemas.microsoft.com/office/drawing/2014/main" id="{FD0E2A41-AACF-D08A-C327-703569821340}"/>
              </a:ext>
            </a:extLst>
          </p:cNvPr>
          <p:cNvSpPr txBox="1"/>
          <p:nvPr/>
        </p:nvSpPr>
        <p:spPr>
          <a:xfrm>
            <a:off x="467564" y="1973522"/>
            <a:ext cx="11476280" cy="600164"/>
          </a:xfrm>
          <a:prstGeom prst="rect">
            <a:avLst/>
          </a:prstGeom>
          <a:noFill/>
        </p:spPr>
        <p:txBody>
          <a:bodyPr wrap="square">
            <a:spAutoFit/>
          </a:bodyPr>
          <a:lstStyle/>
          <a:p>
            <a:pPr>
              <a:lnSpc>
                <a:spcPct val="150000"/>
              </a:lnSpc>
              <a:spcAft>
                <a:spcPts val="1200"/>
              </a:spcAft>
            </a:pPr>
            <a:r>
              <a:rPr lang="en-GB" sz="2200">
                <a:solidFill>
                  <a:srgbClr val="005248"/>
                </a:solidFill>
              </a:rPr>
              <a:t>This </a:t>
            </a:r>
            <a:r>
              <a:rPr lang="en-GB" sz="2200" smtClean="0">
                <a:solidFill>
                  <a:srgbClr val="005248"/>
                </a:solidFill>
              </a:rPr>
              <a:t>month, </a:t>
            </a:r>
            <a:r>
              <a:rPr lang="en-GB" sz="2200" dirty="0">
                <a:solidFill>
                  <a:srgbClr val="005248"/>
                </a:solidFill>
              </a:rPr>
              <a:t>look out for ivy bees feeding on </a:t>
            </a:r>
            <a:r>
              <a:rPr lang="en-GB" sz="2200" b="1" dirty="0">
                <a:solidFill>
                  <a:srgbClr val="005248"/>
                </a:solidFill>
                <a:hlinkClick r:id="rId4" action="ppaction://hlinksldjump">
                  <a:extLst>
                    <a:ext uri="{A12FA001-AC4F-418D-AE19-62706E023703}">
                      <ahyp:hlinkClr xmlns="" xmlns:ahyp="http://schemas.microsoft.com/office/drawing/2018/hyperlinkcolor" val="tx"/>
                    </a:ext>
                  </a:extLst>
                </a:hlinkClick>
              </a:rPr>
              <a:t>nectar</a:t>
            </a:r>
            <a:r>
              <a:rPr lang="en-GB" sz="2200" dirty="0">
                <a:solidFill>
                  <a:srgbClr val="005248"/>
                </a:solidFill>
              </a:rPr>
              <a:t> and gathering </a:t>
            </a:r>
            <a:r>
              <a:rPr lang="en-GB" sz="2200" b="1" dirty="0">
                <a:solidFill>
                  <a:srgbClr val="005248"/>
                </a:solidFill>
                <a:hlinkClick r:id="rId5" action="ppaction://hlinksldjump">
                  <a:extLst>
                    <a:ext uri="{A12FA001-AC4F-418D-AE19-62706E023703}">
                      <ahyp:hlinkClr xmlns="" xmlns:ahyp="http://schemas.microsoft.com/office/drawing/2018/hyperlinkcolor" val="tx"/>
                    </a:ext>
                  </a:extLst>
                </a:hlinkClick>
              </a:rPr>
              <a:t>pollen</a:t>
            </a:r>
            <a:r>
              <a:rPr lang="en-GB" sz="2200" dirty="0">
                <a:solidFill>
                  <a:srgbClr val="005248"/>
                </a:solidFill>
              </a:rPr>
              <a:t> from ivy flowers.</a:t>
            </a:r>
            <a:endParaRPr lang="en-US" sz="2200" dirty="0">
              <a:solidFill>
                <a:srgbClr val="005248"/>
              </a:solidFill>
            </a:endParaRPr>
          </a:p>
        </p:txBody>
      </p:sp>
      <p:grpSp>
        <p:nvGrpSpPr>
          <p:cNvPr id="11" name="Group 10">
            <a:extLst>
              <a:ext uri="{FF2B5EF4-FFF2-40B4-BE49-F238E27FC236}">
                <a16:creationId xmlns:a16="http://schemas.microsoft.com/office/drawing/2014/main" id="{560F3404-F13C-B80B-8BBE-620E77309A2E}"/>
              </a:ext>
            </a:extLst>
          </p:cNvPr>
          <p:cNvGrpSpPr/>
          <p:nvPr/>
        </p:nvGrpSpPr>
        <p:grpSpPr>
          <a:xfrm>
            <a:off x="4049154" y="882"/>
            <a:ext cx="3698753" cy="1509086"/>
            <a:chOff x="4049154" y="882"/>
            <a:chExt cx="4700614" cy="1917844"/>
          </a:xfrm>
        </p:grpSpPr>
        <p:pic>
          <p:nvPicPr>
            <p:cNvPr id="87" name="Picture 86">
              <a:extLst>
                <a:ext uri="{FF2B5EF4-FFF2-40B4-BE49-F238E27FC236}">
                  <a16:creationId xmlns:a16="http://schemas.microsoft.com/office/drawing/2014/main" id="{EF23B98C-2D25-CB90-D736-C1DAC0DF3417}"/>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t="15458"/>
            <a:stretch/>
          </p:blipFill>
          <p:spPr>
            <a:xfrm>
              <a:off x="4049154" y="882"/>
              <a:ext cx="3454400" cy="1917844"/>
            </a:xfrm>
            <a:prstGeom prst="rect">
              <a:avLst/>
            </a:prstGeom>
          </p:spPr>
        </p:pic>
        <p:pic>
          <p:nvPicPr>
            <p:cNvPr id="6" name="Picture 5">
              <a:extLst>
                <a:ext uri="{FF2B5EF4-FFF2-40B4-BE49-F238E27FC236}">
                  <a16:creationId xmlns:a16="http://schemas.microsoft.com/office/drawing/2014/main" id="{FDB9C5CE-58ED-94EF-A348-F71D7A306921}"/>
                </a:ext>
              </a:extLst>
            </p:cNvPr>
            <p:cNvPicPr>
              <a:picLocks noChangeAspect="1"/>
            </p:cNvPicPr>
            <p:nvPr/>
          </p:nvPicPr>
          <p:blipFill>
            <a:blip r:embed="rId7" cstate="screen">
              <a:extLst>
                <a:ext uri="{28A0092B-C50C-407E-A947-70E740481C1C}">
                  <a14:useLocalDpi xmlns:a14="http://schemas.microsoft.com/office/drawing/2010/main"/>
                </a:ext>
              </a:extLst>
            </a:blip>
            <a:srcRect/>
            <a:stretch/>
          </p:blipFill>
          <p:spPr>
            <a:xfrm rot="6701938">
              <a:off x="7640858" y="683036"/>
              <a:ext cx="1066800" cy="1151021"/>
            </a:xfrm>
            <a:prstGeom prst="rect">
              <a:avLst/>
            </a:prstGeom>
          </p:spPr>
        </p:pic>
      </p:grpSp>
      <p:pic>
        <p:nvPicPr>
          <p:cNvPr id="8" name="Picture 7">
            <a:extLst>
              <a:ext uri="{FF2B5EF4-FFF2-40B4-BE49-F238E27FC236}">
                <a16:creationId xmlns:a16="http://schemas.microsoft.com/office/drawing/2014/main" id="{2BDBF220-E555-FABA-246B-610AA4222443}"/>
              </a:ext>
            </a:extLst>
          </p:cNvPr>
          <p:cNvPicPr>
            <a:picLocks noChangeAspect="1"/>
          </p:cNvPicPr>
          <p:nvPr/>
        </p:nvPicPr>
        <p:blipFill rotWithShape="1">
          <a:blip r:embed="rId8" cstate="screen">
            <a:extLst>
              <a:ext uri="{28A0092B-C50C-407E-A947-70E740481C1C}">
                <a14:useLocalDpi xmlns:a14="http://schemas.microsoft.com/office/drawing/2010/main"/>
              </a:ext>
            </a:extLst>
          </a:blip>
          <a:srcRect b="9180"/>
          <a:stretch/>
        </p:blipFill>
        <p:spPr>
          <a:xfrm>
            <a:off x="6236062" y="3316384"/>
            <a:ext cx="5607999" cy="2505852"/>
          </a:xfrm>
          <a:prstGeom prst="rect">
            <a:avLst/>
          </a:prstGeom>
        </p:spPr>
      </p:pic>
      <p:sp>
        <p:nvSpPr>
          <p:cNvPr id="9" name="TextBox 8">
            <a:extLst>
              <a:ext uri="{FF2B5EF4-FFF2-40B4-BE49-F238E27FC236}">
                <a16:creationId xmlns:a16="http://schemas.microsoft.com/office/drawing/2014/main" id="{28D51A76-67C5-5B42-EDA4-838C5CAEE4C0}"/>
              </a:ext>
            </a:extLst>
          </p:cNvPr>
          <p:cNvSpPr txBox="1"/>
          <p:nvPr/>
        </p:nvSpPr>
        <p:spPr>
          <a:xfrm>
            <a:off x="7251884" y="5739518"/>
            <a:ext cx="3576354" cy="307777"/>
          </a:xfrm>
          <a:prstGeom prst="rect">
            <a:avLst/>
          </a:prstGeom>
          <a:noFill/>
        </p:spPr>
        <p:txBody>
          <a:bodyPr wrap="square" rtlCol="0">
            <a:spAutoFit/>
          </a:bodyPr>
          <a:lstStyle/>
          <a:p>
            <a:pPr algn="ctr"/>
            <a:r>
              <a:rPr lang="en-GB" sz="1400" dirty="0">
                <a:solidFill>
                  <a:srgbClr val="005248"/>
                </a:solidFill>
              </a:rPr>
              <a:t>Diagram showing a bee pollinating a flower</a:t>
            </a:r>
          </a:p>
        </p:txBody>
      </p:sp>
      <p:sp>
        <p:nvSpPr>
          <p:cNvPr id="14" name="TextBox 13">
            <a:extLst>
              <a:ext uri="{FF2B5EF4-FFF2-40B4-BE49-F238E27FC236}">
                <a16:creationId xmlns:a16="http://schemas.microsoft.com/office/drawing/2014/main" id="{870F76BD-5206-EAB8-8BE0-5E14544A9496}"/>
              </a:ext>
            </a:extLst>
          </p:cNvPr>
          <p:cNvSpPr txBox="1"/>
          <p:nvPr/>
        </p:nvSpPr>
        <p:spPr>
          <a:xfrm>
            <a:off x="726298" y="2660989"/>
            <a:ext cx="11117763" cy="461665"/>
          </a:xfrm>
          <a:prstGeom prst="rect">
            <a:avLst/>
          </a:prstGeom>
          <a:noFill/>
        </p:spPr>
        <p:txBody>
          <a:bodyPr wrap="square">
            <a:spAutoFit/>
          </a:bodyPr>
          <a:lstStyle/>
          <a:p>
            <a:r>
              <a:rPr lang="en-GB" sz="2400" dirty="0">
                <a:solidFill>
                  <a:srgbClr val="005248"/>
                </a:solidFill>
              </a:rPr>
              <a:t>Learn about: what </a:t>
            </a:r>
            <a:r>
              <a:rPr lang="en-GB" sz="2400" b="1" dirty="0">
                <a:solidFill>
                  <a:srgbClr val="005248"/>
                </a:solidFill>
                <a:hlinkClick r:id="rId9" action="ppaction://hlinksldjump">
                  <a:extLst>
                    <a:ext uri="{A12FA001-AC4F-418D-AE19-62706E023703}">
                      <ahyp:hlinkClr xmlns="" xmlns:ahyp="http://schemas.microsoft.com/office/drawing/2018/hyperlinkcolor" val="tx"/>
                    </a:ext>
                  </a:extLst>
                </a:hlinkClick>
              </a:rPr>
              <a:t>pollination</a:t>
            </a:r>
            <a:r>
              <a:rPr lang="en-GB" sz="2400" dirty="0">
                <a:solidFill>
                  <a:srgbClr val="005248"/>
                </a:solidFill>
              </a:rPr>
              <a:t> means and what a </a:t>
            </a:r>
            <a:r>
              <a:rPr lang="en-GB" sz="2400" b="1" dirty="0">
                <a:solidFill>
                  <a:srgbClr val="005248"/>
                </a:solidFill>
                <a:hlinkClick r:id="rId10" action="ppaction://hlinksldjump">
                  <a:extLst>
                    <a:ext uri="{A12FA001-AC4F-418D-AE19-62706E023703}">
                      <ahyp:hlinkClr xmlns="" xmlns:ahyp="http://schemas.microsoft.com/office/drawing/2018/hyperlinkcolor" val="tx"/>
                    </a:ext>
                  </a:extLst>
                </a:hlinkClick>
              </a:rPr>
              <a:t>pollinator</a:t>
            </a:r>
            <a:r>
              <a:rPr lang="en-GB" sz="2400" dirty="0">
                <a:solidFill>
                  <a:srgbClr val="005248"/>
                </a:solidFill>
              </a:rPr>
              <a:t> is.</a:t>
            </a:r>
            <a:endParaRPr lang="en-US" sz="2400" dirty="0"/>
          </a:p>
        </p:txBody>
      </p:sp>
      <p:pic>
        <p:nvPicPr>
          <p:cNvPr id="3" name="Picture 2">
            <a:hlinkClick r:id="" action="ppaction://hlinkshowjump?jump=nextslide"/>
            <a:extLst>
              <a:ext uri="{FF2B5EF4-FFF2-40B4-BE49-F238E27FC236}">
                <a16:creationId xmlns:a16="http://schemas.microsoft.com/office/drawing/2014/main" id="{2020179B-5396-6770-CC52-E4B4E8A597B8}"/>
              </a:ext>
            </a:extLst>
          </p:cNvPr>
          <p:cNvPicPr>
            <a:picLocks noChangeAspect="1"/>
          </p:cNvPicPr>
          <p:nvPr/>
        </p:nvPicPr>
        <p:blipFill>
          <a:blip r:embed="rId11" cstate="screen">
            <a:extLst>
              <a:ext uri="{28A0092B-C50C-407E-A947-70E740481C1C}">
                <a14:useLocalDpi xmlns:a14="http://schemas.microsoft.com/office/drawing/2010/main"/>
              </a:ext>
            </a:extLst>
          </a:blip>
          <a:srcRect/>
          <a:stretch/>
        </p:blipFill>
        <p:spPr>
          <a:xfrm>
            <a:off x="11327932" y="267915"/>
            <a:ext cx="313205" cy="270496"/>
          </a:xfrm>
          <a:prstGeom prst="rect">
            <a:avLst/>
          </a:prstGeom>
        </p:spPr>
      </p:pic>
      <p:pic>
        <p:nvPicPr>
          <p:cNvPr id="2" name="Picture 1">
            <a:extLst>
              <a:ext uri="{FF2B5EF4-FFF2-40B4-BE49-F238E27FC236}">
                <a16:creationId xmlns:a16="http://schemas.microsoft.com/office/drawing/2014/main" id="{C9A4AAAE-0F34-0A7C-2DD0-8A963F479761}"/>
              </a:ext>
            </a:extLst>
          </p:cNvPr>
          <p:cNvPicPr>
            <a:picLocks noChangeAspect="1"/>
          </p:cNvPicPr>
          <p:nvPr/>
        </p:nvPicPr>
        <p:blipFill>
          <a:blip r:embed="rId12"/>
          <a:srcRect/>
          <a:stretch/>
        </p:blipFill>
        <p:spPr>
          <a:xfrm>
            <a:off x="550863" y="326929"/>
            <a:ext cx="2354381" cy="483775"/>
          </a:xfrm>
          <a:prstGeom prst="rect">
            <a:avLst/>
          </a:prstGeom>
        </p:spPr>
      </p:pic>
    </p:spTree>
    <p:extLst>
      <p:ext uri="{BB962C8B-B14F-4D97-AF65-F5344CB8AC3E}">
        <p14:creationId xmlns:p14="http://schemas.microsoft.com/office/powerpoint/2010/main" val="2288689393"/>
      </p:ext>
    </p:extLst>
  </p:cSld>
  <p:clrMapOvr>
    <a:masterClrMapping/>
  </p:clrMapOvr>
  <p:transition advClick="0">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3E7CD97D-004B-AF1C-8E0E-3337E16B346F}"/>
              </a:ext>
            </a:extLst>
          </p:cNvPr>
          <p:cNvSpPr/>
          <p:nvPr/>
        </p:nvSpPr>
        <p:spPr>
          <a:xfrm>
            <a:off x="-3" y="810705"/>
            <a:ext cx="12192003" cy="5498019"/>
          </a:xfrm>
          <a:prstGeom prst="rect">
            <a:avLst/>
          </a:prstGeom>
          <a:solidFill>
            <a:schemeClr val="bg1">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FC9885D1-84DA-34A6-A1D7-81D274469C5F}"/>
              </a:ext>
            </a:extLst>
          </p:cNvPr>
          <p:cNvSpPr/>
          <p:nvPr/>
        </p:nvSpPr>
        <p:spPr>
          <a:xfrm>
            <a:off x="-3" y="951875"/>
            <a:ext cx="12192003" cy="5356849"/>
          </a:xfrm>
          <a:prstGeom prst="rect">
            <a:avLst/>
          </a:prstGeom>
          <a:solidFill>
            <a:srgbClr val="F4F1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55C8575C-8FDD-7B65-7BBB-D87F79DCF238}"/>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rot="5400000">
            <a:off x="5821361" y="487362"/>
            <a:ext cx="549277" cy="12192002"/>
          </a:xfrm>
          <a:prstGeom prst="rect">
            <a:avLst/>
          </a:prstGeom>
        </p:spPr>
      </p:pic>
      <p:sp>
        <p:nvSpPr>
          <p:cNvPr id="18" name="Rectangle 17">
            <a:extLst>
              <a:ext uri="{FF2B5EF4-FFF2-40B4-BE49-F238E27FC236}">
                <a16:creationId xmlns:a16="http://schemas.microsoft.com/office/drawing/2014/main" id="{DF3371F3-C494-0123-BD53-D7E0B410C88C}"/>
              </a:ext>
            </a:extLst>
          </p:cNvPr>
          <p:cNvSpPr/>
          <p:nvPr/>
        </p:nvSpPr>
        <p:spPr>
          <a:xfrm>
            <a:off x="557087" y="1440584"/>
            <a:ext cx="11084050" cy="4662984"/>
          </a:xfrm>
          <a:prstGeom prst="rect">
            <a:avLst/>
          </a:prstGeom>
          <a:solidFill>
            <a:srgbClr val="F5D6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DD614D72-0A66-D221-7733-4672C4A161EF}"/>
              </a:ext>
            </a:extLst>
          </p:cNvPr>
          <p:cNvSpPr txBox="1"/>
          <p:nvPr/>
        </p:nvSpPr>
        <p:spPr>
          <a:xfrm>
            <a:off x="695915" y="1682710"/>
            <a:ext cx="7991287" cy="4001095"/>
          </a:xfrm>
          <a:prstGeom prst="rect">
            <a:avLst/>
          </a:prstGeom>
          <a:noFill/>
        </p:spPr>
        <p:txBody>
          <a:bodyPr wrap="square">
            <a:spAutoFit/>
          </a:bodyPr>
          <a:lstStyle/>
          <a:p>
            <a:pPr>
              <a:spcAft>
                <a:spcPts val="600"/>
              </a:spcAft>
            </a:pPr>
            <a:r>
              <a:rPr lang="en-GB" sz="1600" b="1" dirty="0">
                <a:solidFill>
                  <a:srgbClr val="005248"/>
                </a:solidFill>
              </a:rPr>
              <a:t>What is a pollinator?</a:t>
            </a:r>
          </a:p>
          <a:p>
            <a:pPr marL="285750" indent="-285750">
              <a:spcAft>
                <a:spcPts val="600"/>
              </a:spcAft>
              <a:buFont typeface="Arial" panose="020B0604020202020204" pitchFamily="34" charset="0"/>
              <a:buChar char="•"/>
            </a:pPr>
            <a:r>
              <a:rPr lang="en-GB" sz="1600" dirty="0">
                <a:solidFill>
                  <a:srgbClr val="005248"/>
                </a:solidFill>
              </a:rPr>
              <a:t>Plants are not able to move pollen by themselves. Some flowering plants rely on wind to blow their pollen to another flower, but most rely on pollinators. </a:t>
            </a:r>
          </a:p>
          <a:p>
            <a:pPr marL="285750" indent="-285750">
              <a:spcAft>
                <a:spcPts val="600"/>
              </a:spcAft>
              <a:buFont typeface="Arial" panose="020B0604020202020204" pitchFamily="34" charset="0"/>
              <a:buChar char="•"/>
            </a:pPr>
            <a:r>
              <a:rPr lang="en-GB" sz="1600" dirty="0">
                <a:solidFill>
                  <a:srgbClr val="005248"/>
                </a:solidFill>
              </a:rPr>
              <a:t>Pollinators are animals that move pollen as they travel from flower to flower. Some flying insects, such as bees, are pollinators. Bees are attracted to flowers by the sweet nectar that they produce, and for the pollen which they collect to feed their developing </a:t>
            </a:r>
            <a:r>
              <a:rPr lang="en-GB" sz="1600" b="1" dirty="0">
                <a:solidFill>
                  <a:srgbClr val="005248"/>
                </a:solidFill>
                <a:hlinkClick r:id="rId3" action="ppaction://hlinksldjump">
                  <a:extLst>
                    <a:ext uri="{A12FA001-AC4F-418D-AE19-62706E023703}">
                      <ahyp:hlinkClr xmlns="" xmlns:ahyp="http://schemas.microsoft.com/office/drawing/2018/hyperlinkcolor" val="tx"/>
                    </a:ext>
                  </a:extLst>
                </a:hlinkClick>
              </a:rPr>
              <a:t>larvae</a:t>
            </a:r>
            <a:r>
              <a:rPr lang="en-GB" sz="1600" dirty="0">
                <a:solidFill>
                  <a:srgbClr val="005248"/>
                </a:solidFill>
              </a:rPr>
              <a:t>.  </a:t>
            </a:r>
          </a:p>
          <a:p>
            <a:pPr marL="285750" indent="-285750">
              <a:spcAft>
                <a:spcPts val="600"/>
              </a:spcAft>
              <a:buFont typeface="Arial" panose="020B0604020202020204" pitchFamily="34" charset="0"/>
              <a:buChar char="•"/>
            </a:pPr>
            <a:r>
              <a:rPr lang="en-GB" sz="1600" dirty="0">
                <a:solidFill>
                  <a:srgbClr val="005248"/>
                </a:solidFill>
              </a:rPr>
              <a:t>As bees feed on nectar and pollen some pollen sticks to them and brushes off when they visit another flower.</a:t>
            </a:r>
          </a:p>
          <a:p>
            <a:pPr marL="285750" indent="-285750">
              <a:spcAft>
                <a:spcPts val="600"/>
              </a:spcAft>
              <a:buFont typeface="Arial" panose="020B0604020202020204" pitchFamily="34" charset="0"/>
              <a:buChar char="•"/>
            </a:pPr>
            <a:r>
              <a:rPr lang="en-GB" sz="1600" dirty="0">
                <a:solidFill>
                  <a:srgbClr val="005248"/>
                </a:solidFill>
              </a:rPr>
              <a:t>Other types of pollinator</a:t>
            </a:r>
            <a:r>
              <a:rPr lang="en-GB" sz="1600" b="1" dirty="0">
                <a:solidFill>
                  <a:srgbClr val="005248"/>
                </a:solidFill>
              </a:rPr>
              <a:t> </a:t>
            </a:r>
            <a:r>
              <a:rPr lang="en-GB" sz="1600" dirty="0">
                <a:solidFill>
                  <a:srgbClr val="005248"/>
                </a:solidFill>
              </a:rPr>
              <a:t>found in the UK include hoverflies, beetles, butterflies and moths. In other parts of the world</a:t>
            </a:r>
            <a:r>
              <a:rPr lang="en-GB" sz="1600" b="1" dirty="0">
                <a:solidFill>
                  <a:srgbClr val="005248"/>
                </a:solidFill>
              </a:rPr>
              <a:t> </a:t>
            </a:r>
            <a:r>
              <a:rPr lang="en-GB" sz="1600" dirty="0">
                <a:solidFill>
                  <a:srgbClr val="005248"/>
                </a:solidFill>
              </a:rPr>
              <a:t>pollinators include birds, bats, mice and even lizards.</a:t>
            </a:r>
          </a:p>
          <a:p>
            <a:pPr>
              <a:spcAft>
                <a:spcPts val="600"/>
              </a:spcAft>
            </a:pPr>
            <a:r>
              <a:rPr lang="en-GB" sz="1600" b="1" dirty="0">
                <a:solidFill>
                  <a:srgbClr val="005248"/>
                </a:solidFill>
              </a:rPr>
              <a:t>How does pollination help to provide our food?</a:t>
            </a:r>
            <a:endParaRPr lang="en-GB" sz="1600" dirty="0">
              <a:solidFill>
                <a:srgbClr val="005248"/>
              </a:solidFill>
            </a:endParaRPr>
          </a:p>
          <a:p>
            <a:pPr marL="285750" indent="-285750">
              <a:spcAft>
                <a:spcPts val="600"/>
              </a:spcAft>
              <a:buFont typeface="Arial" panose="020B0604020202020204" pitchFamily="34" charset="0"/>
              <a:buChar char="•"/>
            </a:pPr>
            <a:r>
              <a:rPr lang="en-GB" sz="1600" dirty="0">
                <a:solidFill>
                  <a:srgbClr val="005248"/>
                </a:solidFill>
              </a:rPr>
              <a:t>Bees are very important pollinators – they help to pollinate nearly all of our plant-based food such as tomatoes, strawberries and green beans, so that the plants can produce fruits or seeds. Without bees, we would not be able to grow lots of the food that we eat.</a:t>
            </a:r>
          </a:p>
        </p:txBody>
      </p:sp>
      <p:pic>
        <p:nvPicPr>
          <p:cNvPr id="87" name="Picture 86">
            <a:extLst>
              <a:ext uri="{FF2B5EF4-FFF2-40B4-BE49-F238E27FC236}">
                <a16:creationId xmlns:a16="http://schemas.microsoft.com/office/drawing/2014/main" id="{EF23B98C-2D25-CB90-D736-C1DAC0DF3417}"/>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t="26943"/>
          <a:stretch/>
        </p:blipFill>
        <p:spPr>
          <a:xfrm>
            <a:off x="4049154" y="-19397"/>
            <a:ext cx="3454400" cy="1657299"/>
          </a:xfrm>
          <a:prstGeom prst="rect">
            <a:avLst/>
          </a:prstGeom>
        </p:spPr>
      </p:pic>
      <p:pic>
        <p:nvPicPr>
          <p:cNvPr id="6" name="Picture 5">
            <a:extLst>
              <a:ext uri="{FF2B5EF4-FFF2-40B4-BE49-F238E27FC236}">
                <a16:creationId xmlns:a16="http://schemas.microsoft.com/office/drawing/2014/main" id="{FDB9C5CE-58ED-94EF-A348-F71D7A306921}"/>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rot="6701938">
            <a:off x="7640858" y="402213"/>
            <a:ext cx="1066800" cy="1151021"/>
          </a:xfrm>
          <a:prstGeom prst="rect">
            <a:avLst/>
          </a:prstGeom>
        </p:spPr>
      </p:pic>
      <p:pic>
        <p:nvPicPr>
          <p:cNvPr id="20" name="Picture 19">
            <a:extLst>
              <a:ext uri="{FF2B5EF4-FFF2-40B4-BE49-F238E27FC236}">
                <a16:creationId xmlns:a16="http://schemas.microsoft.com/office/drawing/2014/main" id="{AEBC3845-E8DC-5756-0882-AE838695A74E}"/>
              </a:ext>
            </a:extLst>
          </p:cNvPr>
          <p:cNvPicPr>
            <a:picLocks/>
          </p:cNvPicPr>
          <p:nvPr/>
        </p:nvPicPr>
        <p:blipFill rotWithShape="1">
          <a:blip r:embed="rId6" cstate="screen">
            <a:extLst>
              <a:ext uri="{28A0092B-C50C-407E-A947-70E740481C1C}">
                <a14:useLocalDpi xmlns:a14="http://schemas.microsoft.com/office/drawing/2010/main"/>
              </a:ext>
            </a:extLst>
          </a:blip>
          <a:srcRect l="8612" t="1862" r="22628" b="11068"/>
          <a:stretch/>
        </p:blipFill>
        <p:spPr>
          <a:xfrm>
            <a:off x="9227432" y="1664391"/>
            <a:ext cx="2160000" cy="1764609"/>
          </a:xfrm>
          <a:prstGeom prst="rect">
            <a:avLst/>
          </a:prstGeom>
        </p:spPr>
      </p:pic>
      <p:pic>
        <p:nvPicPr>
          <p:cNvPr id="21" name="Picture 20">
            <a:extLst>
              <a:ext uri="{FF2B5EF4-FFF2-40B4-BE49-F238E27FC236}">
                <a16:creationId xmlns:a16="http://schemas.microsoft.com/office/drawing/2014/main" id="{6060009A-80FC-7932-1685-326921D43338}"/>
              </a:ext>
            </a:extLst>
          </p:cNvPr>
          <p:cNvPicPr>
            <a:picLocks/>
          </p:cNvPicPr>
          <p:nvPr/>
        </p:nvPicPr>
        <p:blipFill rotWithShape="1">
          <a:blip r:embed="rId7" cstate="screen">
            <a:extLst>
              <a:ext uri="{28A0092B-C50C-407E-A947-70E740481C1C}">
                <a14:useLocalDpi xmlns:a14="http://schemas.microsoft.com/office/drawing/2010/main"/>
              </a:ext>
            </a:extLst>
          </a:blip>
          <a:srcRect l="15604" t="4986" r="15604" b="20082"/>
          <a:stretch/>
        </p:blipFill>
        <p:spPr>
          <a:xfrm>
            <a:off x="9227432" y="3894669"/>
            <a:ext cx="2160000" cy="1764609"/>
          </a:xfrm>
          <a:prstGeom prst="rect">
            <a:avLst/>
          </a:prstGeom>
        </p:spPr>
      </p:pic>
      <p:sp>
        <p:nvSpPr>
          <p:cNvPr id="24" name="TextBox 23">
            <a:extLst>
              <a:ext uri="{FF2B5EF4-FFF2-40B4-BE49-F238E27FC236}">
                <a16:creationId xmlns:a16="http://schemas.microsoft.com/office/drawing/2014/main" id="{11C56E66-20B6-EC02-17C5-AB14E14C1952}"/>
              </a:ext>
            </a:extLst>
          </p:cNvPr>
          <p:cNvSpPr txBox="1"/>
          <p:nvPr/>
        </p:nvSpPr>
        <p:spPr>
          <a:xfrm>
            <a:off x="9217810" y="3433227"/>
            <a:ext cx="2160000" cy="369332"/>
          </a:xfrm>
          <a:prstGeom prst="rect">
            <a:avLst/>
          </a:prstGeom>
          <a:noFill/>
        </p:spPr>
        <p:txBody>
          <a:bodyPr wrap="square" rtlCol="0">
            <a:spAutoFit/>
          </a:bodyPr>
          <a:lstStyle/>
          <a:p>
            <a:pPr algn="ctr"/>
            <a:r>
              <a:rPr lang="en-GB" sz="900" dirty="0">
                <a:solidFill>
                  <a:srgbClr val="005248"/>
                </a:solidFill>
              </a:rPr>
              <a:t>Moths are also pollinating insects, including this poplar hawk-moth</a:t>
            </a:r>
          </a:p>
        </p:txBody>
      </p:sp>
      <p:sp>
        <p:nvSpPr>
          <p:cNvPr id="25" name="TextBox 24">
            <a:extLst>
              <a:ext uri="{FF2B5EF4-FFF2-40B4-BE49-F238E27FC236}">
                <a16:creationId xmlns:a16="http://schemas.microsoft.com/office/drawing/2014/main" id="{0754B43D-3108-DE18-ED12-581FA3CE4988}"/>
              </a:ext>
            </a:extLst>
          </p:cNvPr>
          <p:cNvSpPr txBox="1"/>
          <p:nvPr/>
        </p:nvSpPr>
        <p:spPr>
          <a:xfrm>
            <a:off x="9227667" y="5667591"/>
            <a:ext cx="2160000" cy="369332"/>
          </a:xfrm>
          <a:prstGeom prst="rect">
            <a:avLst/>
          </a:prstGeom>
          <a:noFill/>
        </p:spPr>
        <p:txBody>
          <a:bodyPr wrap="square" rtlCol="0">
            <a:spAutoFit/>
          </a:bodyPr>
          <a:lstStyle/>
          <a:p>
            <a:pPr algn="ctr"/>
            <a:r>
              <a:rPr lang="en-GB" sz="900" dirty="0">
                <a:solidFill>
                  <a:srgbClr val="005248"/>
                </a:solidFill>
              </a:rPr>
              <a:t>Butterflies are also pollinators: </a:t>
            </a:r>
            <a:br>
              <a:rPr lang="en-GB" sz="900" dirty="0">
                <a:solidFill>
                  <a:srgbClr val="005248"/>
                </a:solidFill>
              </a:rPr>
            </a:br>
            <a:r>
              <a:rPr lang="en-GB" sz="900" dirty="0">
                <a:solidFill>
                  <a:srgbClr val="005248"/>
                </a:solidFill>
              </a:rPr>
              <a:t>this is a common blue butterfly</a:t>
            </a:r>
          </a:p>
        </p:txBody>
      </p:sp>
      <p:pic>
        <p:nvPicPr>
          <p:cNvPr id="4" name="Picture 3">
            <a:hlinkClick r:id="" action="ppaction://hlinkshowjump?jump=nextslide"/>
            <a:extLst>
              <a:ext uri="{FF2B5EF4-FFF2-40B4-BE49-F238E27FC236}">
                <a16:creationId xmlns:a16="http://schemas.microsoft.com/office/drawing/2014/main" id="{CF79F3A3-7D20-B946-7CB6-DB924EED1467}"/>
              </a:ext>
            </a:extLst>
          </p:cNvPr>
          <p:cNvPicPr>
            <a:picLocks noChangeAspect="1"/>
          </p:cNvPicPr>
          <p:nvPr/>
        </p:nvPicPr>
        <p:blipFill>
          <a:blip r:embed="rId8" cstate="screen">
            <a:extLst>
              <a:ext uri="{28A0092B-C50C-407E-A947-70E740481C1C}">
                <a14:useLocalDpi xmlns:a14="http://schemas.microsoft.com/office/drawing/2010/main"/>
              </a:ext>
            </a:extLst>
          </a:blip>
          <a:srcRect/>
          <a:stretch/>
        </p:blipFill>
        <p:spPr>
          <a:xfrm>
            <a:off x="11327932" y="267915"/>
            <a:ext cx="313205" cy="270496"/>
          </a:xfrm>
          <a:prstGeom prst="rect">
            <a:avLst/>
          </a:prstGeom>
        </p:spPr>
      </p:pic>
      <p:pic>
        <p:nvPicPr>
          <p:cNvPr id="5" name="Picture 4">
            <a:hlinkClick r:id="" action="ppaction://hlinkshowjump?jump=previousslide"/>
            <a:extLst>
              <a:ext uri="{FF2B5EF4-FFF2-40B4-BE49-F238E27FC236}">
                <a16:creationId xmlns:a16="http://schemas.microsoft.com/office/drawing/2014/main" id="{A5CAEFAE-C9B6-EF1C-D08F-3FA9F64D8AB4}"/>
              </a:ext>
            </a:extLst>
          </p:cNvPr>
          <p:cNvPicPr>
            <a:picLocks noChangeAspect="1"/>
          </p:cNvPicPr>
          <p:nvPr/>
        </p:nvPicPr>
        <p:blipFill>
          <a:blip r:embed="rId9" cstate="screen">
            <a:extLst>
              <a:ext uri="{28A0092B-C50C-407E-A947-70E740481C1C}">
                <a14:useLocalDpi xmlns:a14="http://schemas.microsoft.com/office/drawing/2010/main"/>
              </a:ext>
            </a:extLst>
          </a:blip>
          <a:srcRect/>
          <a:stretch/>
        </p:blipFill>
        <p:spPr>
          <a:xfrm>
            <a:off x="10622840" y="267915"/>
            <a:ext cx="308460" cy="270496"/>
          </a:xfrm>
          <a:prstGeom prst="rect">
            <a:avLst/>
          </a:prstGeom>
        </p:spPr>
      </p:pic>
      <p:pic>
        <p:nvPicPr>
          <p:cNvPr id="2" name="Picture 1">
            <a:extLst>
              <a:ext uri="{FF2B5EF4-FFF2-40B4-BE49-F238E27FC236}">
                <a16:creationId xmlns:a16="http://schemas.microsoft.com/office/drawing/2014/main" id="{58C10B0D-8625-BCD2-177E-13E3DCAA9408}"/>
              </a:ext>
            </a:extLst>
          </p:cNvPr>
          <p:cNvPicPr>
            <a:picLocks noChangeAspect="1"/>
          </p:cNvPicPr>
          <p:nvPr/>
        </p:nvPicPr>
        <p:blipFill>
          <a:blip r:embed="rId10"/>
          <a:srcRect/>
          <a:stretch/>
        </p:blipFill>
        <p:spPr>
          <a:xfrm>
            <a:off x="550863" y="326929"/>
            <a:ext cx="2354381" cy="483775"/>
          </a:xfrm>
          <a:prstGeom prst="rect">
            <a:avLst/>
          </a:prstGeom>
        </p:spPr>
      </p:pic>
    </p:spTree>
    <p:extLst>
      <p:ext uri="{BB962C8B-B14F-4D97-AF65-F5344CB8AC3E}">
        <p14:creationId xmlns:p14="http://schemas.microsoft.com/office/powerpoint/2010/main" val="3625094400"/>
      </p:ext>
    </p:extLst>
  </p:cSld>
  <p:clrMapOvr>
    <a:masterClrMapping/>
  </p:clrMapOvr>
  <p:transition advClick="0">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EC1F6EB-5674-1758-902C-6392BBEB2419}"/>
              </a:ext>
            </a:extLst>
          </p:cNvPr>
          <p:cNvSpPr/>
          <p:nvPr/>
        </p:nvSpPr>
        <p:spPr>
          <a:xfrm>
            <a:off x="-3" y="951875"/>
            <a:ext cx="12192003" cy="5356849"/>
          </a:xfrm>
          <a:prstGeom prst="rect">
            <a:avLst/>
          </a:prstGeom>
          <a:solidFill>
            <a:srgbClr val="F4F1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55C8575C-8FDD-7B65-7BBB-D87F79DCF238}"/>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rot="5400000">
            <a:off x="5821361" y="487362"/>
            <a:ext cx="549277" cy="12192002"/>
          </a:xfrm>
          <a:prstGeom prst="rect">
            <a:avLst/>
          </a:prstGeom>
        </p:spPr>
      </p:pic>
      <p:sp>
        <p:nvSpPr>
          <p:cNvPr id="27" name="TextBox 26">
            <a:extLst>
              <a:ext uri="{FF2B5EF4-FFF2-40B4-BE49-F238E27FC236}">
                <a16:creationId xmlns:a16="http://schemas.microsoft.com/office/drawing/2014/main" id="{DD614D72-0A66-D221-7733-4672C4A161EF}"/>
              </a:ext>
            </a:extLst>
          </p:cNvPr>
          <p:cNvSpPr txBox="1"/>
          <p:nvPr/>
        </p:nvSpPr>
        <p:spPr>
          <a:xfrm>
            <a:off x="487383" y="2428780"/>
            <a:ext cx="4497312" cy="830997"/>
          </a:xfrm>
          <a:prstGeom prst="rect">
            <a:avLst/>
          </a:prstGeom>
          <a:noFill/>
        </p:spPr>
        <p:txBody>
          <a:bodyPr wrap="square">
            <a:spAutoFit/>
          </a:bodyPr>
          <a:lstStyle/>
          <a:p>
            <a:pPr marL="0" indent="0">
              <a:buNone/>
            </a:pPr>
            <a:r>
              <a:rPr lang="en-GB" sz="1600" dirty="0">
                <a:solidFill>
                  <a:srgbClr val="005248"/>
                </a:solidFill>
              </a:rPr>
              <a:t>Have a close look at some flowers outside. Can you see the anthers where the pollen is made? Can you see any dusty yellow pollen grains?</a:t>
            </a:r>
          </a:p>
        </p:txBody>
      </p:sp>
      <p:sp>
        <p:nvSpPr>
          <p:cNvPr id="14" name="Rectangle 13">
            <a:extLst>
              <a:ext uri="{FF2B5EF4-FFF2-40B4-BE49-F238E27FC236}">
                <a16:creationId xmlns:a16="http://schemas.microsoft.com/office/drawing/2014/main" id="{DF453AB3-D62D-C2F0-D8CE-7B6414B9776C}"/>
              </a:ext>
            </a:extLst>
          </p:cNvPr>
          <p:cNvSpPr/>
          <p:nvPr/>
        </p:nvSpPr>
        <p:spPr>
          <a:xfrm>
            <a:off x="5685531" y="1162647"/>
            <a:ext cx="6078793" cy="4894643"/>
          </a:xfrm>
          <a:prstGeom prst="rect">
            <a:avLst/>
          </a:prstGeom>
          <a:solidFill>
            <a:srgbClr val="F5D6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extLst>
              <a:ext uri="{FF2B5EF4-FFF2-40B4-BE49-F238E27FC236}">
                <a16:creationId xmlns:a16="http://schemas.microsoft.com/office/drawing/2014/main" id="{AEBC3845-E8DC-5756-0882-AE838695A74E}"/>
              </a:ext>
            </a:extLst>
          </p:cNvPr>
          <p:cNvPicPr>
            <a:picLocks/>
          </p:cNvPicPr>
          <p:nvPr/>
        </p:nvPicPr>
        <p:blipFill rotWithShape="1">
          <a:blip r:embed="rId4" cstate="screen">
            <a:extLst>
              <a:ext uri="{28A0092B-C50C-407E-A947-70E740481C1C}">
                <a14:useLocalDpi xmlns:a14="http://schemas.microsoft.com/office/drawing/2010/main"/>
              </a:ext>
            </a:extLst>
          </a:blip>
          <a:srcRect l="45" t="11683" r="573" b="10732"/>
          <a:stretch/>
        </p:blipFill>
        <p:spPr>
          <a:xfrm>
            <a:off x="577782" y="3368294"/>
            <a:ext cx="4431851" cy="2688996"/>
          </a:xfrm>
          <a:prstGeom prst="rect">
            <a:avLst/>
          </a:prstGeom>
        </p:spPr>
      </p:pic>
      <p:sp>
        <p:nvSpPr>
          <p:cNvPr id="24" name="TextBox 23">
            <a:extLst>
              <a:ext uri="{FF2B5EF4-FFF2-40B4-BE49-F238E27FC236}">
                <a16:creationId xmlns:a16="http://schemas.microsoft.com/office/drawing/2014/main" id="{11C56E66-20B6-EC02-17C5-AB14E14C1952}"/>
              </a:ext>
            </a:extLst>
          </p:cNvPr>
          <p:cNvSpPr txBox="1"/>
          <p:nvPr/>
        </p:nvSpPr>
        <p:spPr>
          <a:xfrm>
            <a:off x="479953" y="6040496"/>
            <a:ext cx="3474057" cy="230832"/>
          </a:xfrm>
          <a:prstGeom prst="rect">
            <a:avLst/>
          </a:prstGeom>
          <a:noFill/>
        </p:spPr>
        <p:txBody>
          <a:bodyPr wrap="square" rtlCol="0">
            <a:spAutoFit/>
          </a:bodyPr>
          <a:lstStyle/>
          <a:p>
            <a:r>
              <a:rPr lang="en-GB" sz="900" dirty="0">
                <a:solidFill>
                  <a:srgbClr val="005248"/>
                </a:solidFill>
              </a:rPr>
              <a:t>Cosmos flower with yellow pollen</a:t>
            </a:r>
          </a:p>
        </p:txBody>
      </p:sp>
      <p:pic>
        <p:nvPicPr>
          <p:cNvPr id="4" name="Picture 3">
            <a:extLst>
              <a:ext uri="{FF2B5EF4-FFF2-40B4-BE49-F238E27FC236}">
                <a16:creationId xmlns:a16="http://schemas.microsoft.com/office/drawing/2014/main" id="{63A6CCB4-8EA6-D293-A410-DA6F47382DB6}"/>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t="23293"/>
          <a:stretch/>
        </p:blipFill>
        <p:spPr>
          <a:xfrm>
            <a:off x="3377482" y="0"/>
            <a:ext cx="2308049" cy="1162647"/>
          </a:xfrm>
          <a:prstGeom prst="rect">
            <a:avLst/>
          </a:prstGeom>
        </p:spPr>
      </p:pic>
      <p:pic>
        <p:nvPicPr>
          <p:cNvPr id="5" name="Picture 4">
            <a:extLst>
              <a:ext uri="{FF2B5EF4-FFF2-40B4-BE49-F238E27FC236}">
                <a16:creationId xmlns:a16="http://schemas.microsoft.com/office/drawing/2014/main" id="{3E302D91-08A3-88A5-DF24-934F0F615E2D}"/>
              </a:ext>
            </a:extLst>
          </p:cNvPr>
          <p:cNvPicPr>
            <a:picLocks noChangeAspect="1"/>
          </p:cNvPicPr>
          <p:nvPr/>
        </p:nvPicPr>
        <p:blipFill>
          <a:blip r:embed="rId6" cstate="screen">
            <a:extLst>
              <a:ext uri="{28A0092B-C50C-407E-A947-70E740481C1C}">
                <a14:useLocalDpi xmlns:a14="http://schemas.microsoft.com/office/drawing/2010/main"/>
              </a:ext>
            </a:extLst>
          </a:blip>
          <a:srcRect/>
          <a:stretch/>
        </p:blipFill>
        <p:spPr>
          <a:xfrm rot="6701938">
            <a:off x="5806753" y="315362"/>
            <a:ext cx="712780" cy="769052"/>
          </a:xfrm>
          <a:prstGeom prst="rect">
            <a:avLst/>
          </a:prstGeom>
        </p:spPr>
      </p:pic>
      <p:sp>
        <p:nvSpPr>
          <p:cNvPr id="8" name="TextBox 7">
            <a:extLst>
              <a:ext uri="{FF2B5EF4-FFF2-40B4-BE49-F238E27FC236}">
                <a16:creationId xmlns:a16="http://schemas.microsoft.com/office/drawing/2014/main" id="{DD67EA50-D93B-7740-A94B-37A26527F2BD}"/>
              </a:ext>
            </a:extLst>
          </p:cNvPr>
          <p:cNvSpPr txBox="1"/>
          <p:nvPr/>
        </p:nvSpPr>
        <p:spPr>
          <a:xfrm>
            <a:off x="487383" y="1195536"/>
            <a:ext cx="4278827" cy="1200329"/>
          </a:xfrm>
          <a:prstGeom prst="rect">
            <a:avLst/>
          </a:prstGeom>
          <a:noFill/>
        </p:spPr>
        <p:txBody>
          <a:bodyPr wrap="square">
            <a:spAutoFit/>
          </a:bodyPr>
          <a:lstStyle/>
          <a:p>
            <a:pPr marL="0" indent="0">
              <a:spcAft>
                <a:spcPts val="600"/>
              </a:spcAft>
              <a:buNone/>
            </a:pPr>
            <a:r>
              <a:rPr lang="en-GB" sz="2400" dirty="0">
                <a:solidFill>
                  <a:srgbClr val="005248"/>
                </a:solidFill>
              </a:rPr>
              <a:t>Learning activity: find out some fantastic bee facts and go pollen spotting </a:t>
            </a:r>
          </a:p>
        </p:txBody>
      </p:sp>
      <p:sp>
        <p:nvSpPr>
          <p:cNvPr id="12" name="TextBox 11">
            <a:extLst>
              <a:ext uri="{FF2B5EF4-FFF2-40B4-BE49-F238E27FC236}">
                <a16:creationId xmlns:a16="http://schemas.microsoft.com/office/drawing/2014/main" id="{8F44BCB7-1E82-5957-65BB-26A1CD274351}"/>
              </a:ext>
            </a:extLst>
          </p:cNvPr>
          <p:cNvSpPr txBox="1"/>
          <p:nvPr/>
        </p:nvSpPr>
        <p:spPr>
          <a:xfrm>
            <a:off x="5747205" y="4555816"/>
            <a:ext cx="3474057" cy="230832"/>
          </a:xfrm>
          <a:prstGeom prst="rect">
            <a:avLst/>
          </a:prstGeom>
          <a:noFill/>
        </p:spPr>
        <p:txBody>
          <a:bodyPr wrap="square" rtlCol="0">
            <a:spAutoFit/>
          </a:bodyPr>
          <a:lstStyle/>
          <a:p>
            <a:r>
              <a:rPr lang="en-GB" sz="900" dirty="0">
                <a:solidFill>
                  <a:srgbClr val="005248"/>
                </a:solidFill>
              </a:rPr>
              <a:t>Wildlife expert Helen Bostock</a:t>
            </a:r>
          </a:p>
        </p:txBody>
      </p:sp>
      <p:sp>
        <p:nvSpPr>
          <p:cNvPr id="13" name="TextBox 12">
            <a:extLst>
              <a:ext uri="{FF2B5EF4-FFF2-40B4-BE49-F238E27FC236}">
                <a16:creationId xmlns:a16="http://schemas.microsoft.com/office/drawing/2014/main" id="{B2357F5F-30C6-23C5-51F9-3725AB8BE9E5}"/>
              </a:ext>
            </a:extLst>
          </p:cNvPr>
          <p:cNvSpPr txBox="1"/>
          <p:nvPr/>
        </p:nvSpPr>
        <p:spPr>
          <a:xfrm>
            <a:off x="5755297" y="4822452"/>
            <a:ext cx="6078792" cy="1538883"/>
          </a:xfrm>
          <a:prstGeom prst="rect">
            <a:avLst/>
          </a:prstGeom>
          <a:noFill/>
        </p:spPr>
        <p:txBody>
          <a:bodyPr wrap="square">
            <a:spAutoFit/>
          </a:bodyPr>
          <a:lstStyle/>
          <a:p>
            <a:pPr>
              <a:spcAft>
                <a:spcPts val="600"/>
              </a:spcAft>
            </a:pPr>
            <a:r>
              <a:rPr lang="en-GB" sz="1600" dirty="0">
                <a:solidFill>
                  <a:srgbClr val="005248"/>
                </a:solidFill>
              </a:rPr>
              <a:t>Watch RHS Wildlife Expert Helen Bostock answer these questions:</a:t>
            </a:r>
          </a:p>
          <a:p>
            <a:pPr marL="285750" indent="-285750">
              <a:spcAft>
                <a:spcPts val="600"/>
              </a:spcAft>
              <a:buFont typeface="Arial" panose="020B0604020202020204" pitchFamily="34" charset="0"/>
              <a:buChar char="•"/>
            </a:pPr>
            <a:r>
              <a:rPr lang="en-GB" sz="1400" dirty="0">
                <a:solidFill>
                  <a:srgbClr val="005248"/>
                </a:solidFill>
              </a:rPr>
              <a:t>How do bees know which flowers they can get pollen and nectar from?</a:t>
            </a:r>
          </a:p>
          <a:p>
            <a:pPr marL="285750" indent="-285750">
              <a:spcAft>
                <a:spcPts val="600"/>
              </a:spcAft>
              <a:buFont typeface="Arial" panose="020B0604020202020204" pitchFamily="34" charset="0"/>
              <a:buChar char="•"/>
            </a:pPr>
            <a:r>
              <a:rPr lang="en-GB" sz="1400" dirty="0">
                <a:solidFill>
                  <a:srgbClr val="005248"/>
                </a:solidFill>
              </a:rPr>
              <a:t>Do all bees collect nectar?</a:t>
            </a:r>
          </a:p>
          <a:p>
            <a:pPr marL="285750" indent="-285750">
              <a:spcAft>
                <a:spcPts val="600"/>
              </a:spcAft>
              <a:buFont typeface="Arial" panose="020B0604020202020204" pitchFamily="34" charset="0"/>
              <a:buChar char="•"/>
            </a:pPr>
            <a:r>
              <a:rPr lang="en-GB" sz="1400" dirty="0">
                <a:solidFill>
                  <a:srgbClr val="005248"/>
                </a:solidFill>
              </a:rPr>
              <a:t>How far can bees fly in a day?</a:t>
            </a:r>
          </a:p>
          <a:p>
            <a:endParaRPr lang="en-GB" sz="1600" dirty="0">
              <a:solidFill>
                <a:srgbClr val="005248"/>
              </a:solidFill>
            </a:endParaRPr>
          </a:p>
        </p:txBody>
      </p:sp>
      <p:pic>
        <p:nvPicPr>
          <p:cNvPr id="16" name="Graphic 15" descr="Line arrow Counter clockwise curve">
            <a:extLst>
              <a:ext uri="{FF2B5EF4-FFF2-40B4-BE49-F238E27FC236}">
                <a16:creationId xmlns:a16="http://schemas.microsoft.com/office/drawing/2014/main" id="{C0E84AF3-630E-AF4F-FE4E-CFBE2F4D6AF1}"/>
              </a:ext>
            </a:extLst>
          </p:cNvPr>
          <p:cNvPicPr>
            <a:picLocks noChangeAspect="1"/>
          </p:cNvPicPr>
          <p:nvPr/>
        </p:nvPicPr>
        <p:blipFill>
          <a:blip r:embed="rId7" cstate="screen">
            <a:extLst>
              <a:ext uri="{28A0092B-C50C-407E-A947-70E740481C1C}">
                <a14:useLocalDpi xmlns:a14="http://schemas.microsoft.com/office/drawing/2010/main"/>
              </a:ext>
              <a:ext uri="{96DAC541-7B7A-43D3-8B79-37D633B846F1}">
                <asvg:svgBlip xmlns="" xmlns:asvg="http://schemas.microsoft.com/office/drawing/2016/SVG/main" r:embed="rId8"/>
              </a:ext>
            </a:extLst>
          </a:blip>
          <a:stretch>
            <a:fillRect/>
          </a:stretch>
        </p:blipFill>
        <p:spPr>
          <a:xfrm rot="16200000">
            <a:off x="2823224" y="4269325"/>
            <a:ext cx="355596" cy="355596"/>
          </a:xfrm>
          <a:prstGeom prst="rect">
            <a:avLst/>
          </a:prstGeom>
        </p:spPr>
      </p:pic>
      <p:sp>
        <p:nvSpPr>
          <p:cNvPr id="19" name="TextBox 18">
            <a:extLst>
              <a:ext uri="{FF2B5EF4-FFF2-40B4-BE49-F238E27FC236}">
                <a16:creationId xmlns:a16="http://schemas.microsoft.com/office/drawing/2014/main" id="{6C2C253C-9793-DDD6-D4A3-22277F03C6BB}"/>
              </a:ext>
            </a:extLst>
          </p:cNvPr>
          <p:cNvSpPr txBox="1"/>
          <p:nvPr/>
        </p:nvSpPr>
        <p:spPr>
          <a:xfrm>
            <a:off x="2943942" y="4384215"/>
            <a:ext cx="799252" cy="307777"/>
          </a:xfrm>
          <a:prstGeom prst="rect">
            <a:avLst/>
          </a:prstGeom>
          <a:noFill/>
        </p:spPr>
        <p:txBody>
          <a:bodyPr wrap="square" rtlCol="0">
            <a:spAutoFit/>
          </a:bodyPr>
          <a:lstStyle/>
          <a:p>
            <a:r>
              <a:rPr lang="en-GB" sz="1400" b="1" dirty="0">
                <a:solidFill>
                  <a:schemeClr val="bg1"/>
                </a:solidFill>
              </a:rPr>
              <a:t>Anthers</a:t>
            </a:r>
          </a:p>
        </p:txBody>
      </p:sp>
      <p:pic>
        <p:nvPicPr>
          <p:cNvPr id="6" name="Picture 5">
            <a:hlinkClick r:id="" action="ppaction://hlinkshowjump?jump=nextslide"/>
            <a:extLst>
              <a:ext uri="{FF2B5EF4-FFF2-40B4-BE49-F238E27FC236}">
                <a16:creationId xmlns:a16="http://schemas.microsoft.com/office/drawing/2014/main" id="{D0AF76AE-2D84-2339-D467-A0F274FE35D8}"/>
              </a:ext>
            </a:extLst>
          </p:cNvPr>
          <p:cNvPicPr>
            <a:picLocks noChangeAspect="1"/>
          </p:cNvPicPr>
          <p:nvPr/>
        </p:nvPicPr>
        <p:blipFill>
          <a:blip r:embed="rId9" cstate="screen">
            <a:extLst>
              <a:ext uri="{28A0092B-C50C-407E-A947-70E740481C1C}">
                <a14:useLocalDpi xmlns:a14="http://schemas.microsoft.com/office/drawing/2010/main"/>
              </a:ext>
            </a:extLst>
          </a:blip>
          <a:srcRect/>
          <a:stretch/>
        </p:blipFill>
        <p:spPr>
          <a:xfrm>
            <a:off x="11327932" y="267915"/>
            <a:ext cx="313205" cy="270496"/>
          </a:xfrm>
          <a:prstGeom prst="rect">
            <a:avLst/>
          </a:prstGeom>
        </p:spPr>
      </p:pic>
      <p:pic>
        <p:nvPicPr>
          <p:cNvPr id="9" name="Picture 8">
            <a:hlinkClick r:id="" action="ppaction://hlinkshowjump?jump=previousslide"/>
            <a:extLst>
              <a:ext uri="{FF2B5EF4-FFF2-40B4-BE49-F238E27FC236}">
                <a16:creationId xmlns:a16="http://schemas.microsoft.com/office/drawing/2014/main" id="{EDCC367A-C016-109E-320C-B2A962E84B0A}"/>
              </a:ext>
            </a:extLst>
          </p:cNvPr>
          <p:cNvPicPr>
            <a:picLocks noChangeAspect="1"/>
          </p:cNvPicPr>
          <p:nvPr/>
        </p:nvPicPr>
        <p:blipFill>
          <a:blip r:embed="rId10" cstate="screen">
            <a:extLst>
              <a:ext uri="{28A0092B-C50C-407E-A947-70E740481C1C}">
                <a14:useLocalDpi xmlns:a14="http://schemas.microsoft.com/office/drawing/2010/main"/>
              </a:ext>
            </a:extLst>
          </a:blip>
          <a:srcRect/>
          <a:stretch/>
        </p:blipFill>
        <p:spPr>
          <a:xfrm>
            <a:off x="10622840" y="267915"/>
            <a:ext cx="308460" cy="270496"/>
          </a:xfrm>
          <a:prstGeom prst="rect">
            <a:avLst/>
          </a:prstGeom>
        </p:spPr>
      </p:pic>
      <p:pic>
        <p:nvPicPr>
          <p:cNvPr id="2" name="Online Media 1" descr="Your bee questions answered with RHS Wildlife Expert Helen Bostock">
            <a:hlinkClick r:id="" action="ppaction://media"/>
            <a:extLst>
              <a:ext uri="{FF2B5EF4-FFF2-40B4-BE49-F238E27FC236}">
                <a16:creationId xmlns:a16="http://schemas.microsoft.com/office/drawing/2014/main" id="{A6005778-7228-46C7-C580-2252149BBE0E}"/>
              </a:ext>
            </a:extLst>
          </p:cNvPr>
          <p:cNvPicPr>
            <a:picLocks noRot="1" noChangeAspect="1"/>
          </p:cNvPicPr>
          <p:nvPr>
            <a:videoFile r:link="rId1"/>
          </p:nvPr>
        </p:nvPicPr>
        <p:blipFill>
          <a:blip r:embed="rId11"/>
          <a:stretch>
            <a:fillRect/>
          </a:stretch>
        </p:blipFill>
        <p:spPr>
          <a:xfrm>
            <a:off x="5841334" y="1294137"/>
            <a:ext cx="5772884" cy="3261679"/>
          </a:xfrm>
          <a:prstGeom prst="rect">
            <a:avLst/>
          </a:prstGeom>
        </p:spPr>
      </p:pic>
      <p:pic>
        <p:nvPicPr>
          <p:cNvPr id="3" name="Picture 2">
            <a:extLst>
              <a:ext uri="{FF2B5EF4-FFF2-40B4-BE49-F238E27FC236}">
                <a16:creationId xmlns:a16="http://schemas.microsoft.com/office/drawing/2014/main" id="{78FF7E8D-69C6-5B44-3815-2DB69BF9F099}"/>
              </a:ext>
            </a:extLst>
          </p:cNvPr>
          <p:cNvPicPr>
            <a:picLocks noChangeAspect="1"/>
          </p:cNvPicPr>
          <p:nvPr/>
        </p:nvPicPr>
        <p:blipFill>
          <a:blip r:embed="rId12"/>
          <a:srcRect/>
          <a:stretch/>
        </p:blipFill>
        <p:spPr>
          <a:xfrm>
            <a:off x="550863" y="326929"/>
            <a:ext cx="2354381" cy="483775"/>
          </a:xfrm>
          <a:prstGeom prst="rect">
            <a:avLst/>
          </a:prstGeom>
        </p:spPr>
      </p:pic>
    </p:spTree>
    <p:extLst>
      <p:ext uri="{BB962C8B-B14F-4D97-AF65-F5344CB8AC3E}">
        <p14:creationId xmlns:p14="http://schemas.microsoft.com/office/powerpoint/2010/main" val="3919945637"/>
      </p:ext>
    </p:extLst>
  </p:cSld>
  <p:clrMapOvr>
    <a:masterClrMapping/>
  </p:clrMapOvr>
  <p:transition advClick="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5C8575C-8FDD-7B65-7BBB-D87F79DCF238}"/>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5" r="25316"/>
          <a:stretch/>
        </p:blipFill>
        <p:spPr>
          <a:xfrm rot="5400000">
            <a:off x="2666999" y="-2667000"/>
            <a:ext cx="6858002" cy="12192002"/>
          </a:xfrm>
          <a:prstGeom prst="rect">
            <a:avLst/>
          </a:prstGeom>
        </p:spPr>
      </p:pic>
      <p:pic>
        <p:nvPicPr>
          <p:cNvPr id="2" name="Picture 1">
            <a:hlinkClick r:id="" action="ppaction://hlinkshowjump?jump=nextslide"/>
            <a:extLst>
              <a:ext uri="{FF2B5EF4-FFF2-40B4-BE49-F238E27FC236}">
                <a16:creationId xmlns:a16="http://schemas.microsoft.com/office/drawing/2014/main" id="{29481F0F-3DC1-34E9-2092-A8BB3390B914}"/>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1327932" y="143531"/>
            <a:ext cx="313205" cy="270496"/>
          </a:xfrm>
          <a:prstGeom prst="rect">
            <a:avLst/>
          </a:prstGeom>
        </p:spPr>
      </p:pic>
      <p:pic>
        <p:nvPicPr>
          <p:cNvPr id="3" name="Picture 2">
            <a:hlinkClick r:id="" action="ppaction://hlinkshowjump?jump=previousslide"/>
            <a:extLst>
              <a:ext uri="{FF2B5EF4-FFF2-40B4-BE49-F238E27FC236}">
                <a16:creationId xmlns:a16="http://schemas.microsoft.com/office/drawing/2014/main" id="{46F32AA2-FE55-2B1A-9545-0DD436DE0097}"/>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10620467" y="143531"/>
            <a:ext cx="313205" cy="270496"/>
          </a:xfrm>
          <a:prstGeom prst="rect">
            <a:avLst/>
          </a:prstGeom>
        </p:spPr>
      </p:pic>
      <p:sp>
        <p:nvSpPr>
          <p:cNvPr id="4" name="Rectangle 3">
            <a:extLst>
              <a:ext uri="{FF2B5EF4-FFF2-40B4-BE49-F238E27FC236}">
                <a16:creationId xmlns:a16="http://schemas.microsoft.com/office/drawing/2014/main" id="{5CB26728-8D8D-F747-F856-08EB5C097F13}"/>
              </a:ext>
            </a:extLst>
          </p:cNvPr>
          <p:cNvSpPr/>
          <p:nvPr/>
        </p:nvSpPr>
        <p:spPr>
          <a:xfrm>
            <a:off x="550863" y="549275"/>
            <a:ext cx="11090275" cy="5759450"/>
          </a:xfrm>
          <a:prstGeom prst="rect">
            <a:avLst/>
          </a:prstGeom>
          <a:solidFill>
            <a:srgbClr val="F4F1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3">
            <a:extLst>
              <a:ext uri="{FF2B5EF4-FFF2-40B4-BE49-F238E27FC236}">
                <a16:creationId xmlns:a16="http://schemas.microsoft.com/office/drawing/2014/main" id="{F8478F63-97CC-85DD-B287-8C7CB92CDF45}"/>
              </a:ext>
            </a:extLst>
          </p:cNvPr>
          <p:cNvSpPr>
            <a:spLocks noGrp="1"/>
          </p:cNvSpPr>
          <p:nvPr>
            <p:ph type="ctrTitle"/>
          </p:nvPr>
        </p:nvSpPr>
        <p:spPr>
          <a:xfrm>
            <a:off x="1965433" y="2593612"/>
            <a:ext cx="7357241" cy="2984938"/>
          </a:xfrm>
        </p:spPr>
        <p:txBody>
          <a:bodyPr>
            <a:normAutofit fontScale="90000"/>
          </a:bodyPr>
          <a:lstStyle/>
          <a:p>
            <a:pPr algn="l"/>
            <a:r>
              <a:rPr lang="en-US" dirty="0">
                <a:solidFill>
                  <a:srgbClr val="005248"/>
                </a:solidFill>
                <a:latin typeface="Times New Roman" panose="02020603050405020304" pitchFamily="18" charset="0"/>
                <a:cs typeface="Times New Roman" panose="02020603050405020304" pitchFamily="18" charset="0"/>
              </a:rPr>
              <a:t>Pollinator</a:t>
            </a:r>
            <a:br>
              <a:rPr lang="en-US" dirty="0">
                <a:solidFill>
                  <a:srgbClr val="005248"/>
                </a:solidFill>
                <a:latin typeface="Times New Roman" panose="02020603050405020304" pitchFamily="18" charset="0"/>
                <a:cs typeface="Times New Roman" panose="02020603050405020304" pitchFamily="18" charset="0"/>
              </a:rPr>
            </a:br>
            <a:r>
              <a:rPr lang="en-US" sz="4000" dirty="0">
                <a:solidFill>
                  <a:srgbClr val="005248"/>
                </a:solidFill>
                <a:latin typeface="Calibri" panose="020F0502020204030204" pitchFamily="34" charset="0"/>
                <a:cs typeface="Calibri" panose="020F0502020204030204" pitchFamily="34" charset="0"/>
              </a:rPr>
              <a:t>An animal that moves pollen from one flower or plant to another e.g. bees.</a:t>
            </a:r>
            <a:br>
              <a:rPr lang="en-US" sz="4000" dirty="0">
                <a:solidFill>
                  <a:srgbClr val="005248"/>
                </a:solidFill>
                <a:latin typeface="Calibri" panose="020F0502020204030204" pitchFamily="34" charset="0"/>
                <a:cs typeface="Calibri" panose="020F0502020204030204" pitchFamily="34" charset="0"/>
              </a:rPr>
            </a:b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pic>
        <p:nvPicPr>
          <p:cNvPr id="18" name="Picture 17">
            <a:hlinkClick r:id="" action="ppaction://hlinkshowjump?jump=lastslideviewed" highlightClick="1"/>
            <a:extLst>
              <a:ext uri="{FF2B5EF4-FFF2-40B4-BE49-F238E27FC236}">
                <a16:creationId xmlns:a16="http://schemas.microsoft.com/office/drawing/2014/main" id="{1D5EEAFB-7B79-4D88-E98F-761C466F82F1}"/>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a:off x="747111" y="727409"/>
            <a:ext cx="317500" cy="317500"/>
          </a:xfrm>
          <a:prstGeom prst="rect">
            <a:avLst/>
          </a:prstGeom>
        </p:spPr>
      </p:pic>
      <p:sp>
        <p:nvSpPr>
          <p:cNvPr id="6" name="Title 1">
            <a:extLst>
              <a:ext uri="{FF2B5EF4-FFF2-40B4-BE49-F238E27FC236}">
                <a16:creationId xmlns:a16="http://schemas.microsoft.com/office/drawing/2014/main" id="{D5A7CCD2-1F8D-7DCE-D04F-7D578076759B}"/>
              </a:ext>
            </a:extLst>
          </p:cNvPr>
          <p:cNvSpPr txBox="1">
            <a:spLocks/>
          </p:cNvSpPr>
          <p:nvPr/>
        </p:nvSpPr>
        <p:spPr>
          <a:xfrm>
            <a:off x="9011378" y="153673"/>
            <a:ext cx="1238242" cy="2960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000" dirty="0">
                <a:solidFill>
                  <a:schemeClr val="bg1"/>
                </a:solidFill>
                <a:latin typeface="+mn-lt"/>
                <a:cs typeface="Times New Roman" panose="02020603050405020304" pitchFamily="18" charset="0"/>
                <a:hlinkClick r:id="" action="ppaction://hlinkshowjump?jump=firstslide">
                  <a:extLst>
                    <a:ext uri="{A12FA001-AC4F-418D-AE19-62706E023703}">
                      <ahyp:hlinkClr xmlns="" xmlns:ahyp="http://schemas.microsoft.com/office/drawing/2018/hyperlinkcolor" val="tx"/>
                    </a:ext>
                  </a:extLst>
                </a:hlinkClick>
              </a:rPr>
              <a:t>Home</a:t>
            </a:r>
            <a:r>
              <a:rPr lang="en-US" sz="2000" dirty="0">
                <a:solidFill>
                  <a:srgbClr val="EF7F1C"/>
                </a:solidFill>
                <a:latin typeface="+mn-lt"/>
                <a:cs typeface="Times New Roman" panose="02020603050405020304" pitchFamily="18" charset="0"/>
              </a:rPr>
              <a:t>   </a:t>
            </a:r>
            <a:r>
              <a:rPr lang="en-US" sz="2000" b="1" dirty="0">
                <a:solidFill>
                  <a:srgbClr val="EF7F1C"/>
                </a:solidFill>
                <a:latin typeface="+mn-lt"/>
                <a:cs typeface="Times New Roman" panose="02020603050405020304" pitchFamily="18" charset="0"/>
              </a:rPr>
              <a:t>|</a:t>
            </a:r>
          </a:p>
        </p:txBody>
      </p:sp>
    </p:spTree>
    <p:extLst>
      <p:ext uri="{BB962C8B-B14F-4D97-AF65-F5344CB8AC3E}">
        <p14:creationId xmlns:p14="http://schemas.microsoft.com/office/powerpoint/2010/main" val="114184518"/>
      </p:ext>
    </p:extLst>
  </p:cSld>
  <p:clrMapOvr>
    <a:masterClrMapping/>
  </p:clrMapOvr>
  <p:transition advClick="0">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5C8575C-8FDD-7B65-7BBB-D87F79DCF238}"/>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5" r="25316"/>
          <a:stretch/>
        </p:blipFill>
        <p:spPr>
          <a:xfrm rot="5400000">
            <a:off x="2666999" y="-2667000"/>
            <a:ext cx="6858002" cy="12192002"/>
          </a:xfrm>
          <a:prstGeom prst="rect">
            <a:avLst/>
          </a:prstGeom>
        </p:spPr>
      </p:pic>
      <p:pic>
        <p:nvPicPr>
          <p:cNvPr id="2" name="Picture 1">
            <a:hlinkClick r:id="" action="ppaction://hlinkshowjump?jump=nextslide"/>
            <a:extLst>
              <a:ext uri="{FF2B5EF4-FFF2-40B4-BE49-F238E27FC236}">
                <a16:creationId xmlns:a16="http://schemas.microsoft.com/office/drawing/2014/main" id="{415A088E-AD6C-75B0-8DD0-51B0522A64AE}"/>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1327932" y="143531"/>
            <a:ext cx="313205" cy="270496"/>
          </a:xfrm>
          <a:prstGeom prst="rect">
            <a:avLst/>
          </a:prstGeom>
        </p:spPr>
      </p:pic>
      <p:pic>
        <p:nvPicPr>
          <p:cNvPr id="3" name="Picture 2">
            <a:hlinkClick r:id="" action="ppaction://hlinkshowjump?jump=previousslide"/>
            <a:extLst>
              <a:ext uri="{FF2B5EF4-FFF2-40B4-BE49-F238E27FC236}">
                <a16:creationId xmlns:a16="http://schemas.microsoft.com/office/drawing/2014/main" id="{213FB6AE-4FEF-2C3E-6CCC-0469600EC739}"/>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10620467" y="143531"/>
            <a:ext cx="313205" cy="270496"/>
          </a:xfrm>
          <a:prstGeom prst="rect">
            <a:avLst/>
          </a:prstGeom>
        </p:spPr>
      </p:pic>
      <p:sp>
        <p:nvSpPr>
          <p:cNvPr id="4" name="Rectangle 3">
            <a:extLst>
              <a:ext uri="{FF2B5EF4-FFF2-40B4-BE49-F238E27FC236}">
                <a16:creationId xmlns:a16="http://schemas.microsoft.com/office/drawing/2014/main" id="{9053935D-CF7C-8A4B-9E87-6454328A32F6}"/>
              </a:ext>
            </a:extLst>
          </p:cNvPr>
          <p:cNvSpPr/>
          <p:nvPr/>
        </p:nvSpPr>
        <p:spPr>
          <a:xfrm>
            <a:off x="550863" y="549275"/>
            <a:ext cx="11090275" cy="5759450"/>
          </a:xfrm>
          <a:prstGeom prst="rect">
            <a:avLst/>
          </a:prstGeom>
          <a:solidFill>
            <a:srgbClr val="F4F1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hlinkClick r:id="" action="ppaction://hlinkshowjump?jump=lastslideviewed" highlightClick="1"/>
            <a:extLst>
              <a:ext uri="{FF2B5EF4-FFF2-40B4-BE49-F238E27FC236}">
                <a16:creationId xmlns:a16="http://schemas.microsoft.com/office/drawing/2014/main" id="{E074D7D1-D967-EE27-1532-8AD8536D653D}"/>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a:off x="747111" y="727409"/>
            <a:ext cx="317500" cy="317500"/>
          </a:xfrm>
          <a:prstGeom prst="rect">
            <a:avLst/>
          </a:prstGeom>
        </p:spPr>
      </p:pic>
      <p:sp>
        <p:nvSpPr>
          <p:cNvPr id="14" name="Title 13">
            <a:extLst>
              <a:ext uri="{FF2B5EF4-FFF2-40B4-BE49-F238E27FC236}">
                <a16:creationId xmlns:a16="http://schemas.microsoft.com/office/drawing/2014/main" id="{F8478F63-97CC-85DD-B287-8C7CB92CDF45}"/>
              </a:ext>
            </a:extLst>
          </p:cNvPr>
          <p:cNvSpPr>
            <a:spLocks noGrp="1"/>
          </p:cNvSpPr>
          <p:nvPr>
            <p:ph type="ctrTitle"/>
          </p:nvPr>
        </p:nvSpPr>
        <p:spPr>
          <a:xfrm>
            <a:off x="1965433" y="2271755"/>
            <a:ext cx="7357241" cy="2984938"/>
          </a:xfrm>
        </p:spPr>
        <p:txBody>
          <a:bodyPr anchor="t">
            <a:normAutofit/>
          </a:bodyPr>
          <a:lstStyle/>
          <a:p>
            <a:pPr algn="l"/>
            <a:r>
              <a:rPr lang="en-US" sz="5400" dirty="0">
                <a:solidFill>
                  <a:srgbClr val="005248"/>
                </a:solidFill>
                <a:latin typeface="Times New Roman" panose="02020603050405020304" pitchFamily="18" charset="0"/>
                <a:cs typeface="Times New Roman" panose="02020603050405020304" pitchFamily="18" charset="0"/>
              </a:rPr>
              <a:t>Pollen</a:t>
            </a:r>
            <a:r>
              <a:rPr lang="en-US" dirty="0">
                <a:solidFill>
                  <a:srgbClr val="005248"/>
                </a:solidFill>
                <a:latin typeface="Times New Roman" panose="02020603050405020304" pitchFamily="18" charset="0"/>
                <a:cs typeface="Times New Roman" panose="02020603050405020304" pitchFamily="18" charset="0"/>
              </a:rPr>
              <a:t/>
            </a:r>
            <a:br>
              <a:rPr lang="en-US" dirty="0">
                <a:solidFill>
                  <a:srgbClr val="005248"/>
                </a:solidFill>
                <a:latin typeface="Times New Roman" panose="02020603050405020304" pitchFamily="18" charset="0"/>
                <a:cs typeface="Times New Roman" panose="02020603050405020304" pitchFamily="18" charset="0"/>
              </a:rPr>
            </a:br>
            <a:r>
              <a:rPr lang="en-US" sz="3600" dirty="0">
                <a:solidFill>
                  <a:srgbClr val="005248"/>
                </a:solidFill>
                <a:latin typeface="Calibri" panose="020F0502020204030204" pitchFamily="34" charset="0"/>
                <a:cs typeface="Calibri" panose="020F0502020204030204" pitchFamily="34" charset="0"/>
              </a:rPr>
              <a:t>Dust-like grains, produced by the male parts of </a:t>
            </a:r>
            <a:r>
              <a:rPr lang="en-US" sz="3600" dirty="0" smtClean="0">
                <a:solidFill>
                  <a:srgbClr val="005248"/>
                </a:solidFill>
                <a:latin typeface="Calibri" panose="020F0502020204030204" pitchFamily="34" charset="0"/>
                <a:cs typeface="Calibri" panose="020F0502020204030204" pitchFamily="34" charset="0"/>
              </a:rPr>
              <a:t>flowers.</a:t>
            </a:r>
            <a:endParaRPr lang="en-US" dirty="0">
              <a:solidFill>
                <a:srgbClr val="005248"/>
              </a:solidFill>
              <a:latin typeface="Times New Roman" panose="02020603050405020304" pitchFamily="18" charset="0"/>
              <a:cs typeface="Times New Roman" panose="02020603050405020304" pitchFamily="18" charset="0"/>
            </a:endParaRPr>
          </a:p>
        </p:txBody>
      </p:sp>
      <p:sp>
        <p:nvSpPr>
          <p:cNvPr id="8" name="Title 1">
            <a:extLst>
              <a:ext uri="{FF2B5EF4-FFF2-40B4-BE49-F238E27FC236}">
                <a16:creationId xmlns:a16="http://schemas.microsoft.com/office/drawing/2014/main" id="{709D1B59-E427-DFEF-3E74-51410CECA753}"/>
              </a:ext>
            </a:extLst>
          </p:cNvPr>
          <p:cNvSpPr txBox="1">
            <a:spLocks/>
          </p:cNvSpPr>
          <p:nvPr/>
        </p:nvSpPr>
        <p:spPr>
          <a:xfrm>
            <a:off x="9011378" y="153673"/>
            <a:ext cx="1238242" cy="2960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000" dirty="0">
                <a:solidFill>
                  <a:schemeClr val="bg1"/>
                </a:solidFill>
                <a:latin typeface="+mn-lt"/>
                <a:cs typeface="Times New Roman" panose="02020603050405020304" pitchFamily="18" charset="0"/>
                <a:hlinkClick r:id="" action="ppaction://hlinkshowjump?jump=firstslide">
                  <a:extLst>
                    <a:ext uri="{A12FA001-AC4F-418D-AE19-62706E023703}">
                      <ahyp:hlinkClr xmlns="" xmlns:ahyp="http://schemas.microsoft.com/office/drawing/2018/hyperlinkcolor" val="tx"/>
                    </a:ext>
                  </a:extLst>
                </a:hlinkClick>
              </a:rPr>
              <a:t>Home</a:t>
            </a:r>
            <a:r>
              <a:rPr lang="en-US" sz="2000" dirty="0">
                <a:solidFill>
                  <a:srgbClr val="EF7F1C"/>
                </a:solidFill>
                <a:latin typeface="+mn-lt"/>
                <a:cs typeface="Times New Roman" panose="02020603050405020304" pitchFamily="18" charset="0"/>
              </a:rPr>
              <a:t>   </a:t>
            </a:r>
            <a:r>
              <a:rPr lang="en-US" sz="2000" b="1" dirty="0">
                <a:solidFill>
                  <a:srgbClr val="EF7F1C"/>
                </a:solidFill>
                <a:latin typeface="+mn-lt"/>
                <a:cs typeface="Times New Roman" panose="02020603050405020304" pitchFamily="18" charset="0"/>
              </a:rPr>
              <a:t>|</a:t>
            </a:r>
          </a:p>
        </p:txBody>
      </p:sp>
    </p:spTree>
    <p:extLst>
      <p:ext uri="{BB962C8B-B14F-4D97-AF65-F5344CB8AC3E}">
        <p14:creationId xmlns:p14="http://schemas.microsoft.com/office/powerpoint/2010/main" val="1808924049"/>
      </p:ext>
    </p:extLst>
  </p:cSld>
  <p:clrMapOvr>
    <a:masterClrMapping/>
  </p:clrMapOvr>
  <p:transition advClick="0">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5C8575C-8FDD-7B65-7BBB-D87F79DCF238}"/>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5" r="25316"/>
          <a:stretch/>
        </p:blipFill>
        <p:spPr>
          <a:xfrm rot="5400000">
            <a:off x="2666999" y="-2667000"/>
            <a:ext cx="6858002" cy="12192002"/>
          </a:xfrm>
          <a:prstGeom prst="rect">
            <a:avLst/>
          </a:prstGeom>
        </p:spPr>
      </p:pic>
      <p:pic>
        <p:nvPicPr>
          <p:cNvPr id="2" name="Picture 1">
            <a:hlinkClick r:id="" action="ppaction://hlinkshowjump?jump=nextslide"/>
            <a:extLst>
              <a:ext uri="{FF2B5EF4-FFF2-40B4-BE49-F238E27FC236}">
                <a16:creationId xmlns:a16="http://schemas.microsoft.com/office/drawing/2014/main" id="{8C1D0D27-986F-B502-4698-1F11403C7F7F}"/>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1327932" y="143531"/>
            <a:ext cx="313205" cy="270496"/>
          </a:xfrm>
          <a:prstGeom prst="rect">
            <a:avLst/>
          </a:prstGeom>
        </p:spPr>
      </p:pic>
      <p:pic>
        <p:nvPicPr>
          <p:cNvPr id="3" name="Picture 2">
            <a:hlinkClick r:id="" action="ppaction://hlinkshowjump?jump=previousslide"/>
            <a:extLst>
              <a:ext uri="{FF2B5EF4-FFF2-40B4-BE49-F238E27FC236}">
                <a16:creationId xmlns:a16="http://schemas.microsoft.com/office/drawing/2014/main" id="{9E96862C-4B04-4EED-7E7A-D8235A510CCC}"/>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10620467" y="143531"/>
            <a:ext cx="313205" cy="270496"/>
          </a:xfrm>
          <a:prstGeom prst="rect">
            <a:avLst/>
          </a:prstGeom>
        </p:spPr>
      </p:pic>
      <p:sp>
        <p:nvSpPr>
          <p:cNvPr id="4" name="Rectangle 3">
            <a:extLst>
              <a:ext uri="{FF2B5EF4-FFF2-40B4-BE49-F238E27FC236}">
                <a16:creationId xmlns:a16="http://schemas.microsoft.com/office/drawing/2014/main" id="{7F5ECFF1-11D2-1CBA-4619-C600B80EBE9B}"/>
              </a:ext>
            </a:extLst>
          </p:cNvPr>
          <p:cNvSpPr/>
          <p:nvPr/>
        </p:nvSpPr>
        <p:spPr>
          <a:xfrm>
            <a:off x="550863" y="549275"/>
            <a:ext cx="11090275" cy="5759450"/>
          </a:xfrm>
          <a:prstGeom prst="rect">
            <a:avLst/>
          </a:prstGeom>
          <a:solidFill>
            <a:srgbClr val="F4F1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hlinkClick r:id="" action="ppaction://hlinkshowjump?jump=lastslideviewed" highlightClick="1"/>
            <a:extLst>
              <a:ext uri="{FF2B5EF4-FFF2-40B4-BE49-F238E27FC236}">
                <a16:creationId xmlns:a16="http://schemas.microsoft.com/office/drawing/2014/main" id="{7BAECF0D-5D73-70D6-FACC-502D2EDF0BA4}"/>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a:off x="747111" y="727409"/>
            <a:ext cx="317500" cy="317500"/>
          </a:xfrm>
          <a:prstGeom prst="rect">
            <a:avLst/>
          </a:prstGeom>
        </p:spPr>
      </p:pic>
      <p:sp>
        <p:nvSpPr>
          <p:cNvPr id="14" name="Title 13">
            <a:extLst>
              <a:ext uri="{FF2B5EF4-FFF2-40B4-BE49-F238E27FC236}">
                <a16:creationId xmlns:a16="http://schemas.microsoft.com/office/drawing/2014/main" id="{F8478F63-97CC-85DD-B287-8C7CB92CDF45}"/>
              </a:ext>
            </a:extLst>
          </p:cNvPr>
          <p:cNvSpPr>
            <a:spLocks noGrp="1"/>
          </p:cNvSpPr>
          <p:nvPr>
            <p:ph type="ctrTitle"/>
          </p:nvPr>
        </p:nvSpPr>
        <p:spPr>
          <a:xfrm>
            <a:off x="1965433" y="1606268"/>
            <a:ext cx="7357241" cy="2984938"/>
          </a:xfrm>
        </p:spPr>
        <p:txBody>
          <a:bodyPr>
            <a:normAutofit/>
          </a:bodyPr>
          <a:lstStyle/>
          <a:p>
            <a:pPr algn="l"/>
            <a:r>
              <a:rPr lang="en-US" sz="5400" dirty="0">
                <a:solidFill>
                  <a:srgbClr val="005248"/>
                </a:solidFill>
                <a:latin typeface="Times New Roman" panose="02020603050405020304" pitchFamily="18" charset="0"/>
                <a:cs typeface="Times New Roman" panose="02020603050405020304" pitchFamily="18" charset="0"/>
              </a:rPr>
              <a:t>Nectar</a:t>
            </a:r>
            <a:r>
              <a:rPr lang="en-US" dirty="0">
                <a:solidFill>
                  <a:srgbClr val="005248"/>
                </a:solidFill>
                <a:latin typeface="Times New Roman" panose="02020603050405020304" pitchFamily="18" charset="0"/>
                <a:cs typeface="Times New Roman" panose="02020603050405020304" pitchFamily="18" charset="0"/>
              </a:rPr>
              <a:t/>
            </a:r>
            <a:br>
              <a:rPr lang="en-US" dirty="0">
                <a:solidFill>
                  <a:srgbClr val="005248"/>
                </a:solidFill>
                <a:latin typeface="Times New Roman" panose="02020603050405020304" pitchFamily="18" charset="0"/>
                <a:cs typeface="Times New Roman" panose="02020603050405020304" pitchFamily="18" charset="0"/>
              </a:rPr>
            </a:br>
            <a:r>
              <a:rPr lang="en-US" sz="3600" dirty="0">
                <a:solidFill>
                  <a:srgbClr val="005248"/>
                </a:solidFill>
                <a:latin typeface="Calibri" panose="020F0502020204030204" pitchFamily="34" charset="0"/>
                <a:cs typeface="Calibri" panose="020F0502020204030204" pitchFamily="34" charset="0"/>
              </a:rPr>
              <a:t>Sweet </a:t>
            </a:r>
            <a:r>
              <a:rPr lang="en-US" sz="3600" dirty="0" smtClean="0">
                <a:solidFill>
                  <a:srgbClr val="005248"/>
                </a:solidFill>
                <a:latin typeface="Calibri" panose="020F0502020204030204" pitchFamily="34" charset="0"/>
                <a:cs typeface="Calibri" panose="020F0502020204030204" pitchFamily="34" charset="0"/>
              </a:rPr>
              <a:t>liquid, </a:t>
            </a:r>
            <a:r>
              <a:rPr lang="en-US" sz="3600" dirty="0">
                <a:solidFill>
                  <a:srgbClr val="005248"/>
                </a:solidFill>
                <a:latin typeface="Calibri" panose="020F0502020204030204" pitchFamily="34" charset="0"/>
                <a:cs typeface="Calibri" panose="020F0502020204030204" pitchFamily="34" charset="0"/>
              </a:rPr>
              <a:t>mainly produced</a:t>
            </a:r>
            <a:br>
              <a:rPr lang="en-US" sz="3600" dirty="0">
                <a:solidFill>
                  <a:srgbClr val="005248"/>
                </a:solidFill>
                <a:latin typeface="Calibri" panose="020F0502020204030204" pitchFamily="34" charset="0"/>
                <a:cs typeface="Calibri" panose="020F0502020204030204" pitchFamily="34" charset="0"/>
              </a:rPr>
            </a:br>
            <a:r>
              <a:rPr lang="en-US" sz="3600" dirty="0">
                <a:solidFill>
                  <a:srgbClr val="005248"/>
                </a:solidFill>
                <a:latin typeface="Calibri" panose="020F0502020204030204" pitchFamily="34" charset="0"/>
                <a:cs typeface="Calibri" panose="020F0502020204030204" pitchFamily="34" charset="0"/>
              </a:rPr>
              <a:t>in flowers.</a:t>
            </a:r>
            <a:r>
              <a:rPr lang="en-US" sz="3600" dirty="0">
                <a:latin typeface="Times New Roman" panose="02020603050405020304" pitchFamily="18" charset="0"/>
                <a:cs typeface="Times New Roman" panose="02020603050405020304" pitchFamily="18" charset="0"/>
              </a:rPr>
              <a:t/>
            </a: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8" name="Title 1">
            <a:extLst>
              <a:ext uri="{FF2B5EF4-FFF2-40B4-BE49-F238E27FC236}">
                <a16:creationId xmlns:a16="http://schemas.microsoft.com/office/drawing/2014/main" id="{1A305AD3-A71E-CD9F-BF0E-97C88A14C49A}"/>
              </a:ext>
            </a:extLst>
          </p:cNvPr>
          <p:cNvSpPr txBox="1">
            <a:spLocks/>
          </p:cNvSpPr>
          <p:nvPr/>
        </p:nvSpPr>
        <p:spPr>
          <a:xfrm>
            <a:off x="9011378" y="153673"/>
            <a:ext cx="1238242" cy="2960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000" dirty="0">
                <a:solidFill>
                  <a:schemeClr val="bg1"/>
                </a:solidFill>
                <a:latin typeface="+mn-lt"/>
                <a:cs typeface="Times New Roman" panose="02020603050405020304" pitchFamily="18" charset="0"/>
                <a:hlinkClick r:id="" action="ppaction://hlinkshowjump?jump=firstslide">
                  <a:extLst>
                    <a:ext uri="{A12FA001-AC4F-418D-AE19-62706E023703}">
                      <ahyp:hlinkClr xmlns="" xmlns:ahyp="http://schemas.microsoft.com/office/drawing/2018/hyperlinkcolor" val="tx"/>
                    </a:ext>
                  </a:extLst>
                </a:hlinkClick>
              </a:rPr>
              <a:t>Home</a:t>
            </a:r>
            <a:r>
              <a:rPr lang="en-US" sz="2000" dirty="0">
                <a:solidFill>
                  <a:srgbClr val="EF7F1C"/>
                </a:solidFill>
                <a:latin typeface="+mn-lt"/>
                <a:cs typeface="Times New Roman" panose="02020603050405020304" pitchFamily="18" charset="0"/>
              </a:rPr>
              <a:t>   </a:t>
            </a:r>
            <a:r>
              <a:rPr lang="en-US" sz="2000" b="1" dirty="0">
                <a:solidFill>
                  <a:srgbClr val="EF7F1C"/>
                </a:solidFill>
                <a:latin typeface="+mn-lt"/>
                <a:cs typeface="Times New Roman" panose="02020603050405020304" pitchFamily="18" charset="0"/>
              </a:rPr>
              <a:t>|</a:t>
            </a:r>
          </a:p>
        </p:txBody>
      </p:sp>
    </p:spTree>
    <p:extLst>
      <p:ext uri="{BB962C8B-B14F-4D97-AF65-F5344CB8AC3E}">
        <p14:creationId xmlns:p14="http://schemas.microsoft.com/office/powerpoint/2010/main" val="2445485422"/>
      </p:ext>
    </p:extLst>
  </p:cSld>
  <p:clrMapOvr>
    <a:masterClrMapping/>
  </p:clrMapOvr>
  <p:transition advClick="0">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5C8575C-8FDD-7B65-7BBB-D87F79DCF238}"/>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5" r="25316"/>
          <a:stretch/>
        </p:blipFill>
        <p:spPr>
          <a:xfrm rot="5400000">
            <a:off x="2666999" y="-2667000"/>
            <a:ext cx="6858002" cy="12192002"/>
          </a:xfrm>
          <a:prstGeom prst="rect">
            <a:avLst/>
          </a:prstGeom>
        </p:spPr>
      </p:pic>
      <p:pic>
        <p:nvPicPr>
          <p:cNvPr id="2" name="Picture 1">
            <a:hlinkClick r:id="" action="ppaction://hlinkshowjump?jump=nextslide"/>
            <a:extLst>
              <a:ext uri="{FF2B5EF4-FFF2-40B4-BE49-F238E27FC236}">
                <a16:creationId xmlns:a16="http://schemas.microsoft.com/office/drawing/2014/main" id="{8C1D0D27-986F-B502-4698-1F11403C7F7F}"/>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1327932" y="143531"/>
            <a:ext cx="313205" cy="270496"/>
          </a:xfrm>
          <a:prstGeom prst="rect">
            <a:avLst/>
          </a:prstGeom>
        </p:spPr>
      </p:pic>
      <p:pic>
        <p:nvPicPr>
          <p:cNvPr id="3" name="Picture 2">
            <a:hlinkClick r:id="" action="ppaction://hlinkshowjump?jump=previousslide"/>
            <a:extLst>
              <a:ext uri="{FF2B5EF4-FFF2-40B4-BE49-F238E27FC236}">
                <a16:creationId xmlns:a16="http://schemas.microsoft.com/office/drawing/2014/main" id="{9E96862C-4B04-4EED-7E7A-D8235A510CCC}"/>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10620467" y="143531"/>
            <a:ext cx="313205" cy="270496"/>
          </a:xfrm>
          <a:prstGeom prst="rect">
            <a:avLst/>
          </a:prstGeom>
        </p:spPr>
      </p:pic>
      <p:sp>
        <p:nvSpPr>
          <p:cNvPr id="4" name="Rectangle 3">
            <a:extLst>
              <a:ext uri="{FF2B5EF4-FFF2-40B4-BE49-F238E27FC236}">
                <a16:creationId xmlns:a16="http://schemas.microsoft.com/office/drawing/2014/main" id="{7F5ECFF1-11D2-1CBA-4619-C600B80EBE9B}"/>
              </a:ext>
            </a:extLst>
          </p:cNvPr>
          <p:cNvSpPr/>
          <p:nvPr/>
        </p:nvSpPr>
        <p:spPr>
          <a:xfrm>
            <a:off x="550863" y="549275"/>
            <a:ext cx="11090275" cy="5759450"/>
          </a:xfrm>
          <a:prstGeom prst="rect">
            <a:avLst/>
          </a:prstGeom>
          <a:solidFill>
            <a:srgbClr val="F4F1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hlinkClick r:id="" action="ppaction://hlinkshowjump?jump=lastslideviewed" highlightClick="1"/>
            <a:extLst>
              <a:ext uri="{FF2B5EF4-FFF2-40B4-BE49-F238E27FC236}">
                <a16:creationId xmlns:a16="http://schemas.microsoft.com/office/drawing/2014/main" id="{7BAECF0D-5D73-70D6-FACC-502D2EDF0BA4}"/>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a:off x="747111" y="727409"/>
            <a:ext cx="317500" cy="317500"/>
          </a:xfrm>
          <a:prstGeom prst="rect">
            <a:avLst/>
          </a:prstGeom>
        </p:spPr>
      </p:pic>
      <p:sp>
        <p:nvSpPr>
          <p:cNvPr id="14" name="Title 13">
            <a:extLst>
              <a:ext uri="{FF2B5EF4-FFF2-40B4-BE49-F238E27FC236}">
                <a16:creationId xmlns:a16="http://schemas.microsoft.com/office/drawing/2014/main" id="{F8478F63-97CC-85DD-B287-8C7CB92CDF45}"/>
              </a:ext>
            </a:extLst>
          </p:cNvPr>
          <p:cNvSpPr>
            <a:spLocks noGrp="1"/>
          </p:cNvSpPr>
          <p:nvPr>
            <p:ph type="ctrTitle"/>
          </p:nvPr>
        </p:nvSpPr>
        <p:spPr>
          <a:xfrm>
            <a:off x="1965433" y="3326668"/>
            <a:ext cx="7357241" cy="2493573"/>
          </a:xfrm>
        </p:spPr>
        <p:txBody>
          <a:bodyPr>
            <a:normAutofit fontScale="90000"/>
          </a:bodyPr>
          <a:lstStyle/>
          <a:p>
            <a:pPr algn="l"/>
            <a:r>
              <a:rPr lang="en-US" dirty="0">
                <a:solidFill>
                  <a:srgbClr val="005248"/>
                </a:solidFill>
                <a:latin typeface="Times New Roman" panose="02020603050405020304" pitchFamily="18" charset="0"/>
                <a:cs typeface="Times New Roman" panose="02020603050405020304" pitchFamily="18" charset="0"/>
              </a:rPr>
              <a:t>Pollinated</a:t>
            </a:r>
            <a:br>
              <a:rPr lang="en-US" dirty="0">
                <a:solidFill>
                  <a:srgbClr val="005248"/>
                </a:solidFill>
                <a:latin typeface="Times New Roman" panose="02020603050405020304" pitchFamily="18" charset="0"/>
                <a:cs typeface="Times New Roman" panose="02020603050405020304" pitchFamily="18" charset="0"/>
              </a:rPr>
            </a:br>
            <a:r>
              <a:rPr lang="en-US" sz="4000" dirty="0">
                <a:solidFill>
                  <a:srgbClr val="005248"/>
                </a:solidFill>
                <a:latin typeface="Calibri" panose="020F0502020204030204" pitchFamily="34" charset="0"/>
                <a:cs typeface="Calibri" panose="020F0502020204030204" pitchFamily="34" charset="0"/>
              </a:rPr>
              <a:t>When a flower or plant has received pollen which has resulted in the flower or plant being able to make seeds. </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8" name="Title 1">
            <a:extLst>
              <a:ext uri="{FF2B5EF4-FFF2-40B4-BE49-F238E27FC236}">
                <a16:creationId xmlns:a16="http://schemas.microsoft.com/office/drawing/2014/main" id="{A72A8FA9-5AFB-DD5F-5EF9-97D7D9A2D1C8}"/>
              </a:ext>
            </a:extLst>
          </p:cNvPr>
          <p:cNvSpPr txBox="1">
            <a:spLocks/>
          </p:cNvSpPr>
          <p:nvPr/>
        </p:nvSpPr>
        <p:spPr>
          <a:xfrm>
            <a:off x="9011378" y="153673"/>
            <a:ext cx="1238242" cy="2960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000" dirty="0">
                <a:solidFill>
                  <a:schemeClr val="bg1"/>
                </a:solidFill>
                <a:latin typeface="+mn-lt"/>
                <a:cs typeface="Times New Roman" panose="02020603050405020304" pitchFamily="18" charset="0"/>
                <a:hlinkClick r:id="" action="ppaction://hlinkshowjump?jump=firstslide">
                  <a:extLst>
                    <a:ext uri="{A12FA001-AC4F-418D-AE19-62706E023703}">
                      <ahyp:hlinkClr xmlns="" xmlns:ahyp="http://schemas.microsoft.com/office/drawing/2018/hyperlinkcolor" val="tx"/>
                    </a:ext>
                  </a:extLst>
                </a:hlinkClick>
              </a:rPr>
              <a:t>Home</a:t>
            </a:r>
            <a:r>
              <a:rPr lang="en-US" sz="2000" dirty="0">
                <a:solidFill>
                  <a:srgbClr val="EF7F1C"/>
                </a:solidFill>
                <a:latin typeface="+mn-lt"/>
                <a:cs typeface="Times New Roman" panose="02020603050405020304" pitchFamily="18" charset="0"/>
              </a:rPr>
              <a:t>   </a:t>
            </a:r>
            <a:r>
              <a:rPr lang="en-US" sz="2000" b="1" dirty="0">
                <a:solidFill>
                  <a:srgbClr val="EF7F1C"/>
                </a:solidFill>
                <a:latin typeface="+mn-lt"/>
                <a:cs typeface="Times New Roman" panose="02020603050405020304" pitchFamily="18" charset="0"/>
              </a:rPr>
              <a:t>|</a:t>
            </a:r>
          </a:p>
        </p:txBody>
      </p:sp>
    </p:spTree>
    <p:extLst>
      <p:ext uri="{BB962C8B-B14F-4D97-AF65-F5344CB8AC3E}">
        <p14:creationId xmlns:p14="http://schemas.microsoft.com/office/powerpoint/2010/main" val="3753424138"/>
      </p:ext>
    </p:extLst>
  </p:cSld>
  <p:clrMapOvr>
    <a:masterClrMapping/>
  </p:clrMapOvr>
  <p:transition advClick="0">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5C8575C-8FDD-7B65-7BBB-D87F79DCF238}"/>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5" r="25316"/>
          <a:stretch/>
        </p:blipFill>
        <p:spPr>
          <a:xfrm rot="5400000">
            <a:off x="2666999" y="-2667000"/>
            <a:ext cx="6858002" cy="12192002"/>
          </a:xfrm>
          <a:prstGeom prst="rect">
            <a:avLst/>
          </a:prstGeom>
        </p:spPr>
      </p:pic>
      <p:pic>
        <p:nvPicPr>
          <p:cNvPr id="2" name="Picture 1">
            <a:hlinkClick r:id="" action="ppaction://hlinkshowjump?jump=nextslide"/>
            <a:extLst>
              <a:ext uri="{FF2B5EF4-FFF2-40B4-BE49-F238E27FC236}">
                <a16:creationId xmlns:a16="http://schemas.microsoft.com/office/drawing/2014/main" id="{415A088E-AD6C-75B0-8DD0-51B0522A64AE}"/>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1327932" y="143531"/>
            <a:ext cx="313205" cy="270496"/>
          </a:xfrm>
          <a:prstGeom prst="rect">
            <a:avLst/>
          </a:prstGeom>
        </p:spPr>
      </p:pic>
      <p:pic>
        <p:nvPicPr>
          <p:cNvPr id="3" name="Picture 2">
            <a:hlinkClick r:id="" action="ppaction://hlinkshowjump?jump=previousslide"/>
            <a:extLst>
              <a:ext uri="{FF2B5EF4-FFF2-40B4-BE49-F238E27FC236}">
                <a16:creationId xmlns:a16="http://schemas.microsoft.com/office/drawing/2014/main" id="{213FB6AE-4FEF-2C3E-6CCC-0469600EC739}"/>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10620467" y="143531"/>
            <a:ext cx="313205" cy="270496"/>
          </a:xfrm>
          <a:prstGeom prst="rect">
            <a:avLst/>
          </a:prstGeom>
        </p:spPr>
      </p:pic>
      <p:sp>
        <p:nvSpPr>
          <p:cNvPr id="4" name="Rectangle 3">
            <a:extLst>
              <a:ext uri="{FF2B5EF4-FFF2-40B4-BE49-F238E27FC236}">
                <a16:creationId xmlns:a16="http://schemas.microsoft.com/office/drawing/2014/main" id="{9053935D-CF7C-8A4B-9E87-6454328A32F6}"/>
              </a:ext>
            </a:extLst>
          </p:cNvPr>
          <p:cNvSpPr/>
          <p:nvPr/>
        </p:nvSpPr>
        <p:spPr>
          <a:xfrm>
            <a:off x="550863" y="549275"/>
            <a:ext cx="11090275" cy="5759450"/>
          </a:xfrm>
          <a:prstGeom prst="rect">
            <a:avLst/>
          </a:prstGeom>
          <a:solidFill>
            <a:srgbClr val="F4F1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hlinkClick r:id="" action="ppaction://hlinkshowjump?jump=lastslideviewed" highlightClick="1"/>
            <a:extLst>
              <a:ext uri="{FF2B5EF4-FFF2-40B4-BE49-F238E27FC236}">
                <a16:creationId xmlns:a16="http://schemas.microsoft.com/office/drawing/2014/main" id="{E074D7D1-D967-EE27-1532-8AD8536D653D}"/>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a:off x="747111" y="727409"/>
            <a:ext cx="317500" cy="317500"/>
          </a:xfrm>
          <a:prstGeom prst="rect">
            <a:avLst/>
          </a:prstGeom>
        </p:spPr>
      </p:pic>
      <p:sp>
        <p:nvSpPr>
          <p:cNvPr id="14" name="Title 13">
            <a:extLst>
              <a:ext uri="{FF2B5EF4-FFF2-40B4-BE49-F238E27FC236}">
                <a16:creationId xmlns:a16="http://schemas.microsoft.com/office/drawing/2014/main" id="{F8478F63-97CC-85DD-B287-8C7CB92CDF45}"/>
              </a:ext>
            </a:extLst>
          </p:cNvPr>
          <p:cNvSpPr>
            <a:spLocks noGrp="1"/>
          </p:cNvSpPr>
          <p:nvPr>
            <p:ph type="ctrTitle"/>
          </p:nvPr>
        </p:nvSpPr>
        <p:spPr>
          <a:xfrm>
            <a:off x="1965433" y="2276135"/>
            <a:ext cx="7357241" cy="2984938"/>
          </a:xfrm>
        </p:spPr>
        <p:txBody>
          <a:bodyPr anchor="t">
            <a:normAutofit/>
          </a:bodyPr>
          <a:lstStyle/>
          <a:p>
            <a:pPr algn="l"/>
            <a:r>
              <a:rPr lang="en-US" sz="5400" dirty="0">
                <a:solidFill>
                  <a:srgbClr val="005248"/>
                </a:solidFill>
                <a:latin typeface="Times New Roman" panose="02020603050405020304" pitchFamily="18" charset="0"/>
                <a:cs typeface="Times New Roman" panose="02020603050405020304" pitchFamily="18" charset="0"/>
              </a:rPr>
              <a:t>Pollination</a:t>
            </a:r>
            <a:r>
              <a:rPr lang="en-US" dirty="0">
                <a:solidFill>
                  <a:srgbClr val="005248"/>
                </a:solidFill>
                <a:latin typeface="Times New Roman" panose="02020603050405020304" pitchFamily="18" charset="0"/>
                <a:cs typeface="Times New Roman" panose="02020603050405020304" pitchFamily="18" charset="0"/>
              </a:rPr>
              <a:t/>
            </a:r>
            <a:br>
              <a:rPr lang="en-US" dirty="0">
                <a:solidFill>
                  <a:srgbClr val="005248"/>
                </a:solidFill>
                <a:latin typeface="Times New Roman" panose="02020603050405020304" pitchFamily="18" charset="0"/>
                <a:cs typeface="Times New Roman" panose="02020603050405020304" pitchFamily="18" charset="0"/>
              </a:rPr>
            </a:br>
            <a:r>
              <a:rPr lang="en-US" sz="3600" dirty="0">
                <a:solidFill>
                  <a:srgbClr val="005248"/>
                </a:solidFill>
                <a:latin typeface="Calibri" panose="020F0502020204030204" pitchFamily="34" charset="0"/>
                <a:cs typeface="Calibri" panose="020F0502020204030204" pitchFamily="34" charset="0"/>
              </a:rPr>
              <a:t>The process of when a flower or </a:t>
            </a:r>
            <a:r>
              <a:rPr lang="en-US" sz="3600" dirty="0" smtClean="0">
                <a:solidFill>
                  <a:srgbClr val="005248"/>
                </a:solidFill>
                <a:latin typeface="Calibri" panose="020F0502020204030204" pitchFamily="34" charset="0"/>
                <a:cs typeface="Calibri" panose="020F0502020204030204" pitchFamily="34" charset="0"/>
              </a:rPr>
              <a:t>plant has received pollen which has resulted in the flower or plant </a:t>
            </a:r>
            <a:r>
              <a:rPr lang="en-US" sz="3600" dirty="0">
                <a:solidFill>
                  <a:srgbClr val="005248"/>
                </a:solidFill>
                <a:latin typeface="Calibri" panose="020F0502020204030204" pitchFamily="34" charset="0"/>
                <a:cs typeface="Calibri" panose="020F0502020204030204" pitchFamily="34" charset="0"/>
              </a:rPr>
              <a:t>being able to make seeds.</a:t>
            </a:r>
            <a:endParaRPr lang="en-US" sz="3600" dirty="0">
              <a:solidFill>
                <a:srgbClr val="005248"/>
              </a:solidFill>
              <a:latin typeface="Times New Roman" panose="02020603050405020304" pitchFamily="18" charset="0"/>
              <a:cs typeface="Times New Roman" panose="02020603050405020304" pitchFamily="18" charset="0"/>
            </a:endParaRPr>
          </a:p>
        </p:txBody>
      </p:sp>
      <p:sp>
        <p:nvSpPr>
          <p:cNvPr id="8" name="Title 1">
            <a:extLst>
              <a:ext uri="{FF2B5EF4-FFF2-40B4-BE49-F238E27FC236}">
                <a16:creationId xmlns:a16="http://schemas.microsoft.com/office/drawing/2014/main" id="{54E6F9F4-7AC4-F8B8-51D5-26D4B2C55E80}"/>
              </a:ext>
            </a:extLst>
          </p:cNvPr>
          <p:cNvSpPr txBox="1">
            <a:spLocks/>
          </p:cNvSpPr>
          <p:nvPr/>
        </p:nvSpPr>
        <p:spPr>
          <a:xfrm>
            <a:off x="9011378" y="153673"/>
            <a:ext cx="1238242" cy="2960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000" dirty="0">
                <a:solidFill>
                  <a:schemeClr val="bg1"/>
                </a:solidFill>
                <a:latin typeface="+mn-lt"/>
                <a:cs typeface="Times New Roman" panose="02020603050405020304" pitchFamily="18" charset="0"/>
                <a:hlinkClick r:id="" action="ppaction://hlinkshowjump?jump=firstslide">
                  <a:extLst>
                    <a:ext uri="{A12FA001-AC4F-418D-AE19-62706E023703}">
                      <ahyp:hlinkClr xmlns="" xmlns:ahyp="http://schemas.microsoft.com/office/drawing/2018/hyperlinkcolor" val="tx"/>
                    </a:ext>
                  </a:extLst>
                </a:hlinkClick>
              </a:rPr>
              <a:t>Home</a:t>
            </a:r>
            <a:r>
              <a:rPr lang="en-US" sz="2000" dirty="0">
                <a:solidFill>
                  <a:srgbClr val="EF7F1C"/>
                </a:solidFill>
                <a:latin typeface="+mn-lt"/>
                <a:cs typeface="Times New Roman" panose="02020603050405020304" pitchFamily="18" charset="0"/>
              </a:rPr>
              <a:t>   </a:t>
            </a:r>
            <a:r>
              <a:rPr lang="en-US" sz="2000" b="1" dirty="0">
                <a:solidFill>
                  <a:srgbClr val="EF7F1C"/>
                </a:solidFill>
                <a:latin typeface="+mn-lt"/>
                <a:cs typeface="Times New Roman" panose="02020603050405020304" pitchFamily="18" charset="0"/>
              </a:rPr>
              <a:t>|</a:t>
            </a:r>
          </a:p>
        </p:txBody>
      </p:sp>
    </p:spTree>
    <p:extLst>
      <p:ext uri="{BB962C8B-B14F-4D97-AF65-F5344CB8AC3E}">
        <p14:creationId xmlns:p14="http://schemas.microsoft.com/office/powerpoint/2010/main" val="580710840"/>
      </p:ext>
    </p:extLst>
  </p:cSld>
  <p:clrMapOvr>
    <a:masterClrMapping/>
  </p:clrMapOvr>
  <p:transition advClick="0">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5C8575C-8FDD-7B65-7BBB-D87F79DCF238}"/>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5" r="25316"/>
          <a:stretch/>
        </p:blipFill>
        <p:spPr>
          <a:xfrm rot="5400000">
            <a:off x="2666999" y="-2667000"/>
            <a:ext cx="6858002" cy="12192002"/>
          </a:xfrm>
          <a:prstGeom prst="rect">
            <a:avLst/>
          </a:prstGeom>
        </p:spPr>
      </p:pic>
      <p:pic>
        <p:nvPicPr>
          <p:cNvPr id="3" name="Picture 2">
            <a:hlinkClick r:id="" action="ppaction://hlinkshowjump?jump=previousslide"/>
            <a:extLst>
              <a:ext uri="{FF2B5EF4-FFF2-40B4-BE49-F238E27FC236}">
                <a16:creationId xmlns:a16="http://schemas.microsoft.com/office/drawing/2014/main" id="{213FB6AE-4FEF-2C3E-6CCC-0469600EC739}"/>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0620467" y="143531"/>
            <a:ext cx="313205" cy="270496"/>
          </a:xfrm>
          <a:prstGeom prst="rect">
            <a:avLst/>
          </a:prstGeom>
        </p:spPr>
      </p:pic>
      <p:sp>
        <p:nvSpPr>
          <p:cNvPr id="4" name="Rectangle 3">
            <a:extLst>
              <a:ext uri="{FF2B5EF4-FFF2-40B4-BE49-F238E27FC236}">
                <a16:creationId xmlns:a16="http://schemas.microsoft.com/office/drawing/2014/main" id="{9053935D-CF7C-8A4B-9E87-6454328A32F6}"/>
              </a:ext>
            </a:extLst>
          </p:cNvPr>
          <p:cNvSpPr/>
          <p:nvPr/>
        </p:nvSpPr>
        <p:spPr>
          <a:xfrm>
            <a:off x="550863" y="549275"/>
            <a:ext cx="11090275" cy="5759450"/>
          </a:xfrm>
          <a:prstGeom prst="rect">
            <a:avLst/>
          </a:prstGeom>
          <a:solidFill>
            <a:srgbClr val="F4F1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hlinkClick r:id="" action="ppaction://hlinkshowjump?jump=lastslideviewed" highlightClick="1"/>
            <a:extLst>
              <a:ext uri="{FF2B5EF4-FFF2-40B4-BE49-F238E27FC236}">
                <a16:creationId xmlns:a16="http://schemas.microsoft.com/office/drawing/2014/main" id="{E074D7D1-D967-EE27-1532-8AD8536D653D}"/>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747111" y="727409"/>
            <a:ext cx="317500" cy="317500"/>
          </a:xfrm>
          <a:prstGeom prst="rect">
            <a:avLst/>
          </a:prstGeom>
        </p:spPr>
      </p:pic>
      <p:sp>
        <p:nvSpPr>
          <p:cNvPr id="14" name="Title 13">
            <a:extLst>
              <a:ext uri="{FF2B5EF4-FFF2-40B4-BE49-F238E27FC236}">
                <a16:creationId xmlns:a16="http://schemas.microsoft.com/office/drawing/2014/main" id="{F8478F63-97CC-85DD-B287-8C7CB92CDF45}"/>
              </a:ext>
            </a:extLst>
          </p:cNvPr>
          <p:cNvSpPr>
            <a:spLocks noGrp="1"/>
          </p:cNvSpPr>
          <p:nvPr>
            <p:ph type="ctrTitle"/>
          </p:nvPr>
        </p:nvSpPr>
        <p:spPr>
          <a:xfrm>
            <a:off x="1965433" y="2275889"/>
            <a:ext cx="8368096" cy="3469456"/>
          </a:xfrm>
        </p:spPr>
        <p:txBody>
          <a:bodyPr anchor="t">
            <a:normAutofit fontScale="90000"/>
          </a:bodyPr>
          <a:lstStyle/>
          <a:p>
            <a:pPr algn="l"/>
            <a:r>
              <a:rPr lang="en-US" dirty="0">
                <a:solidFill>
                  <a:srgbClr val="005248"/>
                </a:solidFill>
                <a:latin typeface="Times New Roman" panose="02020603050405020304" pitchFamily="18" charset="0"/>
                <a:cs typeface="Times New Roman" panose="02020603050405020304" pitchFamily="18" charset="0"/>
              </a:rPr>
              <a:t>Larva </a:t>
            </a:r>
            <a:r>
              <a:rPr lang="en-US" sz="4000" dirty="0">
                <a:solidFill>
                  <a:srgbClr val="005248"/>
                </a:solidFill>
                <a:latin typeface="Times New Roman" panose="02020603050405020304" pitchFamily="18" charset="0"/>
                <a:cs typeface="Times New Roman" panose="02020603050405020304" pitchFamily="18" charset="0"/>
              </a:rPr>
              <a:t>(larvae is plural)</a:t>
            </a:r>
            <a:br>
              <a:rPr lang="en-US" sz="4000" dirty="0">
                <a:solidFill>
                  <a:srgbClr val="005248"/>
                </a:solidFill>
                <a:latin typeface="Times New Roman" panose="02020603050405020304" pitchFamily="18" charset="0"/>
                <a:cs typeface="Times New Roman" panose="02020603050405020304" pitchFamily="18" charset="0"/>
              </a:rPr>
            </a:br>
            <a:r>
              <a:rPr lang="en-GB" sz="4000" dirty="0">
                <a:solidFill>
                  <a:srgbClr val="005248"/>
                </a:solidFill>
                <a:latin typeface="+mn-lt"/>
              </a:rPr>
              <a:t>The active young stage of an insect, usually referring to those insects that go through a stage where the larva looks very different to the adult e.g. caterpillar (larva) and butterfly (adult).</a:t>
            </a:r>
            <a:endParaRPr lang="en-US" sz="4000" dirty="0">
              <a:solidFill>
                <a:srgbClr val="005248"/>
              </a:solidFill>
              <a:latin typeface="+mn-lt"/>
              <a:cs typeface="Times New Roman" panose="02020603050405020304" pitchFamily="18" charset="0"/>
            </a:endParaRPr>
          </a:p>
        </p:txBody>
      </p:sp>
      <p:sp>
        <p:nvSpPr>
          <p:cNvPr id="8" name="Title 1">
            <a:extLst>
              <a:ext uri="{FF2B5EF4-FFF2-40B4-BE49-F238E27FC236}">
                <a16:creationId xmlns:a16="http://schemas.microsoft.com/office/drawing/2014/main" id="{D752530A-83ED-1647-7E87-3A6100CCF032}"/>
              </a:ext>
            </a:extLst>
          </p:cNvPr>
          <p:cNvSpPr txBox="1">
            <a:spLocks/>
          </p:cNvSpPr>
          <p:nvPr/>
        </p:nvSpPr>
        <p:spPr>
          <a:xfrm>
            <a:off x="9011378" y="153673"/>
            <a:ext cx="1238242" cy="2960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000" dirty="0">
                <a:solidFill>
                  <a:schemeClr val="bg1"/>
                </a:solidFill>
                <a:latin typeface="+mn-lt"/>
                <a:cs typeface="Times New Roman" panose="02020603050405020304" pitchFamily="18" charset="0"/>
                <a:hlinkClick r:id="" action="ppaction://hlinkshowjump?jump=firstslide">
                  <a:extLst>
                    <a:ext uri="{A12FA001-AC4F-418D-AE19-62706E023703}">
                      <ahyp:hlinkClr xmlns="" xmlns:ahyp="http://schemas.microsoft.com/office/drawing/2018/hyperlinkcolor" val="tx"/>
                    </a:ext>
                  </a:extLst>
                </a:hlinkClick>
              </a:rPr>
              <a:t>Home</a:t>
            </a:r>
            <a:r>
              <a:rPr lang="en-US" sz="2000" dirty="0">
                <a:solidFill>
                  <a:srgbClr val="EF7F1C"/>
                </a:solidFill>
                <a:latin typeface="+mn-lt"/>
                <a:cs typeface="Times New Roman" panose="02020603050405020304" pitchFamily="18" charset="0"/>
              </a:rPr>
              <a:t>   </a:t>
            </a:r>
            <a:r>
              <a:rPr lang="en-US" sz="2000" b="1" dirty="0">
                <a:solidFill>
                  <a:srgbClr val="EF7F1C"/>
                </a:solidFill>
                <a:latin typeface="+mn-lt"/>
                <a:cs typeface="Times New Roman" panose="02020603050405020304" pitchFamily="18" charset="0"/>
              </a:rPr>
              <a:t>|</a:t>
            </a:r>
          </a:p>
        </p:txBody>
      </p:sp>
    </p:spTree>
    <p:extLst>
      <p:ext uri="{BB962C8B-B14F-4D97-AF65-F5344CB8AC3E}">
        <p14:creationId xmlns:p14="http://schemas.microsoft.com/office/powerpoint/2010/main" val="2201421848"/>
      </p:ext>
    </p:extLst>
  </p:cSld>
  <p:clrMapOvr>
    <a:masterClrMapping/>
  </p:clrMapOvr>
  <p:transition advClick="0">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66AF3EBBFBC847AE94C9E6D4DBFE5E" ma:contentTypeVersion="18" ma:contentTypeDescription="Create a new document." ma:contentTypeScope="" ma:versionID="27e9880d5f2c8da31d1d4682dfc6482e">
  <xsd:schema xmlns:xsd="http://www.w3.org/2001/XMLSchema" xmlns:xs="http://www.w3.org/2001/XMLSchema" xmlns:p="http://schemas.microsoft.com/office/2006/metadata/properties" xmlns:ns2="063f3a3d-d20b-4fbf-aac0-c2acf0e88b5d" xmlns:ns3="2efb450c-4aca-4ff7-b96f-5f698deb2bbd" targetNamespace="http://schemas.microsoft.com/office/2006/metadata/properties" ma:root="true" ma:fieldsID="fef4b5b76789b998f4a83bc2e6032c77" ns2:_="" ns3:_="">
    <xsd:import namespace="063f3a3d-d20b-4fbf-aac0-c2acf0e88b5d"/>
    <xsd:import namespace="2efb450c-4aca-4ff7-b96f-5f698deb2bb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LengthInSeconds" minOccurs="0"/>
                <xsd:element ref="ns2:Livestatu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3f3a3d-d20b-4fbf-aac0-c2acf0e88b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ivestatus" ma:index="16" nillable="true" ma:displayName="Live status" ma:description="Update on current location to let rest of the team know" ma:format="Dropdown" ma:internalName="Livestatus">
      <xsd:simpleType>
        <xsd:restriction base="dms:Note">
          <xsd:maxLength value="255"/>
        </xsd:restrictio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38afb050-7ef6-49b1-8358-c3283b90a3f0" ma:termSetId="09814cd3-568e-fe90-9814-8d621ff8fb84" ma:anchorId="fba54fb3-c3e1-fe81-a776-ca4b69148c4d" ma:open="true" ma:isKeyword="false">
      <xsd:complexType>
        <xsd:sequence>
          <xsd:element ref="pc:Terms" minOccurs="0" maxOccurs="1"/>
        </xsd:sequence>
      </xsd:complex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efb450c-4aca-4ff7-b96f-5f698deb2bb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ec7f3170-0cea-4e86-baf7-81030ff84662}" ma:internalName="TaxCatchAll" ma:showField="CatchAllData" ma:web="2efb450c-4aca-4ff7-b96f-5f698deb2bb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ivestatus xmlns="063f3a3d-d20b-4fbf-aac0-c2acf0e88b5d" xsi:nil="true"/>
    <lcf76f155ced4ddcb4097134ff3c332f xmlns="063f3a3d-d20b-4fbf-aac0-c2acf0e88b5d">
      <Terms xmlns="http://schemas.microsoft.com/office/infopath/2007/PartnerControls"/>
    </lcf76f155ced4ddcb4097134ff3c332f>
    <TaxCatchAll xmlns="2efb450c-4aca-4ff7-b96f-5f698deb2bbd" xsi:nil="true"/>
  </documentManagement>
</p:properties>
</file>

<file path=customXml/itemProps1.xml><?xml version="1.0" encoding="utf-8"?>
<ds:datastoreItem xmlns:ds="http://schemas.openxmlformats.org/officeDocument/2006/customXml" ds:itemID="{513ED5E4-59FA-4E4F-B9C7-E871DD7DDB1B}"/>
</file>

<file path=customXml/itemProps2.xml><?xml version="1.0" encoding="utf-8"?>
<ds:datastoreItem xmlns:ds="http://schemas.openxmlformats.org/officeDocument/2006/customXml" ds:itemID="{94E9C98E-E25A-4C36-8DA3-92B438D75D7F}"/>
</file>

<file path=customXml/itemProps3.xml><?xml version="1.0" encoding="utf-8"?>
<ds:datastoreItem xmlns:ds="http://schemas.openxmlformats.org/officeDocument/2006/customXml" ds:itemID="{79BC0D5B-E9AE-40FE-AE23-A25A8934FE9B}"/>
</file>

<file path=docProps/app.xml><?xml version="1.0" encoding="utf-8"?>
<Properties xmlns="http://schemas.openxmlformats.org/officeDocument/2006/extended-properties" xmlns:vt="http://schemas.openxmlformats.org/officeDocument/2006/docPropsVTypes">
  <TotalTime>54</TotalTime>
  <Words>602</Words>
  <Application>Microsoft Office PowerPoint</Application>
  <PresentationFormat>Widescreen</PresentationFormat>
  <Paragraphs>39</Paragraphs>
  <Slides>9</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September</vt:lpstr>
      <vt:lpstr>PowerPoint Presentation</vt:lpstr>
      <vt:lpstr>PowerPoint Presentation</vt:lpstr>
      <vt:lpstr>Pollinator An animal that moves pollen from one flower or plant to another e.g. bees.  </vt:lpstr>
      <vt:lpstr>Pollen Dust-like grains, produced by the male parts of flowers.</vt:lpstr>
      <vt:lpstr>Nectar Sweet liquid, mainly produced in flowers. </vt:lpstr>
      <vt:lpstr>Pollinated When a flower or plant has received pollen which has resulted in the flower or plant being able to make seeds.  </vt:lpstr>
      <vt:lpstr>Pollination The process of when a flower or plant has received pollen which has resulted in the flower or plant being able to make seeds.</vt:lpstr>
      <vt:lpstr>Larva (larvae is plural) The active young stage of an insect, usually referring to those insects that go through a stage where the larva looks very different to the adult e.g. caterpillar (larva) and butterfly (adult).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dc:title>
  <dc:creator>AG Marketing</dc:creator>
  <cp:lastModifiedBy>Jo Elphick</cp:lastModifiedBy>
  <cp:revision>11</cp:revision>
  <dcterms:created xsi:type="dcterms:W3CDTF">2024-04-10T15:09:54Z</dcterms:created>
  <dcterms:modified xsi:type="dcterms:W3CDTF">2024-05-28T11:28:05Z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0x0101000866AF3EBBFBC847AE94C9E6D4DBFE5E</vt:lpwstr>
  </property>
</Properties>
</file>