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89" r:id="rId2"/>
    <p:sldId id="290" r:id="rId3"/>
    <p:sldId id="291" r:id="rId4"/>
    <p:sldId id="296" r:id="rId5"/>
    <p:sldId id="295" r:id="rId6"/>
    <p:sldId id="293" r:id="rId7"/>
    <p:sldId id="29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1EE"/>
    <a:srgbClr val="F5D6A4"/>
    <a:srgbClr val="0052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405"/>
  </p:normalViewPr>
  <p:slideViewPr>
    <p:cSldViewPr snapToGrid="0" showGuides="1">
      <p:cViewPr varScale="1">
        <p:scale>
          <a:sx n="80" d="100"/>
          <a:sy n="80" d="100"/>
        </p:scale>
        <p:origin x="62" y="2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1A466D-E950-1848-9C54-27500CBD83D6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96B1A-5A8A-8545-AC4F-E7B20CD96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04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8E8C93-1E52-BF4B-8D4C-292FEB626D7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271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DADB1-81EF-1532-DB52-9E0A7520B6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2064E1-B011-1B7C-C118-A8091B5C86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FBF08-E390-24D5-D459-714CBD299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9C6BB-2BD7-9245-B3A3-1DE0E2A6FD2B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581B70-FF98-AA5F-6E5B-804087CDD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D573B-C6EF-2E75-5C15-0DDEF990B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A18F-97E9-4347-947B-35A765AD3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F8332-DCE7-0A0D-BD03-D6C9084C6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24B1EA-C634-A150-2E66-78CDDBFB42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FCDA0-740E-CECE-FD0B-A4CDDEA3E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9C6BB-2BD7-9245-B3A3-1DE0E2A6FD2B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C05B2F-7D3A-1A3C-BE9A-4E59794A6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F0D33-8509-63A9-45B9-8E8259420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A18F-97E9-4347-947B-35A765AD3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865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C4E289-782B-F90C-11B9-BC5B2DDAF5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4DB7F4-2B2B-B8D4-CA12-EBA6F19890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E4B17E-228E-F755-77A4-61034475E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9C6BB-2BD7-9245-B3A3-1DE0E2A6FD2B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E45DA-0C5B-62C2-BF05-7B77FAB71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FBC99-4A9A-06CC-1D50-7F1506315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A18F-97E9-4347-947B-35A765AD3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795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55A51-8E8A-C70E-865D-B78AE6C3C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29AA0-A560-7DA4-A9F1-F4B5A4AAC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A0B9F-A8E0-8469-37AE-7D36CD5D5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9C6BB-2BD7-9245-B3A3-1DE0E2A6FD2B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4C9D3-65D0-08ED-7105-E33545593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EE096-EC2C-F94F-BA54-425225FFC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A18F-97E9-4347-947B-35A765AD3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972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8D897-8ADA-7903-8013-0D8D0DEE2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97C5CD-A6CF-63E0-FAB0-1E3815066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34568-3849-871F-32D5-18E3AA5DB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9C6BB-2BD7-9245-B3A3-1DE0E2A6FD2B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3AC80-FDD2-6FA0-EBD2-A9AC9F0B6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82E07-552C-AD58-3381-27FC062C7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A18F-97E9-4347-947B-35A765AD3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5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6C246-A502-FD87-5EB4-16A0BB1B1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55130-97D7-E7BC-3474-A3C71B27C1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85A69D-1C5A-FA1C-68D4-41027CF882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089C3F-4AD1-1BB9-657A-BBA708ECC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9C6BB-2BD7-9245-B3A3-1DE0E2A6FD2B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F5B5A0-3436-1C54-175F-1F143642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2390BD-218E-142B-C497-7CD58E022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A18F-97E9-4347-947B-35A765AD3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999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78C43-70B5-EAF9-DD5B-5DF5A5B1B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9FE5B5-DDA0-E1E3-E1E2-7D130CA68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AD3138-2AD9-9EF7-C8C3-DB64C2E8A1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CF1678-E257-855D-9EDD-0E2F070E96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EDF3B7-71F8-D14B-E909-87A3E29DA3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54CA8D-37E5-D879-167A-CE1F31FE5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9C6BB-2BD7-9245-B3A3-1DE0E2A6FD2B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DE3EA5-573C-ED0B-AE77-349F0447A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3E1D5C-7750-4247-6633-E8A8F685D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A18F-97E9-4347-947B-35A765AD3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64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69437-EC92-9089-F6EB-09BAAE9B4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D72074-B637-1992-1B10-6B62552A0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9C6BB-2BD7-9245-B3A3-1DE0E2A6FD2B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8BDF52-99A3-6C05-4342-8E40DDEF9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E864D0-1466-D5D6-E40B-29CF7AB85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A18F-97E9-4347-947B-35A765AD3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62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026428-55E7-A818-ED67-9EB5AF6A8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9C6BB-2BD7-9245-B3A3-1DE0E2A6FD2B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4B359F-1A69-BC9A-BB3A-BB7FFDB2A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BB1BD9-6ABD-4D85-D150-6A0ED84D9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A18F-97E9-4347-947B-35A765AD3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55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EA6C1-754F-AF76-7E7C-B8E310112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72CAE-C7BF-890C-58C7-A11CF8CAD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67F11B-A037-E4F4-9215-A66D8B607C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50D5C2-E256-838A-EAA0-D9FAA4F49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9C6BB-2BD7-9245-B3A3-1DE0E2A6FD2B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3CC841-402F-DA7E-463B-9E6C1EF16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43C76F-13D1-439D-0D38-BF9A5A6FB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A18F-97E9-4347-947B-35A765AD3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596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26EBA-9CF0-8D57-98C2-CB9EF019A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C1297B-0523-035D-FAA8-017266197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E04095-5A1B-78B9-0BB7-19EF70BC77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A69BA2-997B-5B78-8D25-02A4D0F94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9C6BB-2BD7-9245-B3A3-1DE0E2A6FD2B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70FAEF-06D2-FBB0-F97C-69D00C512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12A3CD-5AE8-51EF-B173-DA416171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7A18F-97E9-4347-947B-35A765AD3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01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998753-E783-8D3F-1292-0F8093700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C64C8-E856-E616-4128-52D70FE9B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685FBB-D618-C274-A980-2D7681B998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9C6BB-2BD7-9245-B3A3-1DE0E2A6FD2B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C5A32-E54B-FB08-64B9-A8FEBBFF5C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9BCA5D-282F-A6F8-2301-C83008251F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7A18F-97E9-4347-947B-35A765AD3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56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6.png"/><Relationship Id="rId4" Type="http://schemas.openxmlformats.org/officeDocument/2006/relationships/slide" Target="slide4.xml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slide" Target="slide7.xml"/><Relationship Id="rId7" Type="http://schemas.openxmlformats.org/officeDocument/2006/relationships/image" Target="../media/image9.jpeg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11" Type="http://schemas.openxmlformats.org/officeDocument/2006/relationships/image" Target="../media/image12.png"/><Relationship Id="rId5" Type="http://schemas.openxmlformats.org/officeDocument/2006/relationships/image" Target="../media/image7.jpeg"/><Relationship Id="rId10" Type="http://schemas.openxmlformats.org/officeDocument/2006/relationships/image" Target="../media/image5.png"/><Relationship Id="rId4" Type="http://schemas.openxmlformats.org/officeDocument/2006/relationships/slide" Target="slide6.xml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3.jpe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AEEDD5F-4B5A-B853-EFAA-6F7B8ADF2D1A}"/>
              </a:ext>
            </a:extLst>
          </p:cNvPr>
          <p:cNvSpPr/>
          <p:nvPr/>
        </p:nvSpPr>
        <p:spPr>
          <a:xfrm>
            <a:off x="-3" y="951875"/>
            <a:ext cx="12192003" cy="5356849"/>
          </a:xfrm>
          <a:prstGeom prst="rect">
            <a:avLst/>
          </a:prstGeom>
          <a:solidFill>
            <a:srgbClr val="F4F1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C8575C-8FDD-7B65-7BBB-D87F79DCF23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821361" y="487362"/>
            <a:ext cx="549277" cy="1219200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85EF96B-A335-AFD9-ADB4-43EEC3CB569E}"/>
              </a:ext>
            </a:extLst>
          </p:cNvPr>
          <p:cNvSpPr/>
          <p:nvPr/>
        </p:nvSpPr>
        <p:spPr>
          <a:xfrm>
            <a:off x="557086" y="2671668"/>
            <a:ext cx="11386757" cy="3431899"/>
          </a:xfrm>
          <a:prstGeom prst="rect">
            <a:avLst/>
          </a:prstGeom>
          <a:solidFill>
            <a:srgbClr val="F5D6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D614D72-0A66-D221-7733-4672C4A161EF}"/>
              </a:ext>
            </a:extLst>
          </p:cNvPr>
          <p:cNvSpPr txBox="1"/>
          <p:nvPr/>
        </p:nvSpPr>
        <p:spPr>
          <a:xfrm>
            <a:off x="774852" y="2912326"/>
            <a:ext cx="5512660" cy="23852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rgbClr val="005248"/>
                </a:solidFill>
                <a:latin typeface="+mn-lt"/>
              </a:rPr>
              <a:t>Learn about: why bees need </a:t>
            </a:r>
            <a:r>
              <a:rPr lang="en-GB" sz="2400" b="1" dirty="0">
                <a:solidFill>
                  <a:srgbClr val="005248"/>
                </a:solidFill>
                <a:latin typeface="+mn-lt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pollen</a:t>
            </a:r>
            <a:r>
              <a:rPr lang="en-GB" sz="2400" b="1" dirty="0">
                <a:solidFill>
                  <a:srgbClr val="005248"/>
                </a:solidFill>
              </a:rPr>
              <a:t>.</a:t>
            </a:r>
          </a:p>
          <a:p>
            <a:pPr marL="0" indent="0">
              <a:buNone/>
            </a:pPr>
            <a:endParaRPr lang="en-GB" sz="2400" b="1" dirty="0">
              <a:solidFill>
                <a:srgbClr val="005248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5248"/>
                </a:solidFill>
              </a:rPr>
              <a:t>Female bees collect pollen, gathering it to eat and to feed to their young. It is a good source of protein and other essential nutrients needed for them to grow.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5248"/>
                </a:solidFill>
              </a:rPr>
              <a:t>Different flowers produce different types of pollen. Most bees need to visit many types of plant so that they can get all the nutrients that they and their young need.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4B1E201D-F4C4-2EE5-EC91-3DB0291475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5447" y="1094165"/>
            <a:ext cx="5451943" cy="901768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solidFill>
                  <a:srgbClr val="EF7F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October</a:t>
            </a:r>
          </a:p>
        </p:txBody>
      </p:sp>
      <p:pic>
        <p:nvPicPr>
          <p:cNvPr id="87" name="Picture 86">
            <a:extLst>
              <a:ext uri="{FF2B5EF4-FFF2-40B4-BE49-F238E27FC236}">
                <a16:creationId xmlns:a16="http://schemas.microsoft.com/office/drawing/2014/main" id="{EF23B98C-2D25-CB90-D736-C1DAC0DF341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49154" y="882"/>
            <a:ext cx="3454400" cy="191784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D0E2A41-AACF-D08A-C327-703569821340}"/>
              </a:ext>
            </a:extLst>
          </p:cNvPr>
          <p:cNvSpPr txBox="1"/>
          <p:nvPr/>
        </p:nvSpPr>
        <p:spPr>
          <a:xfrm>
            <a:off x="467564" y="1940866"/>
            <a:ext cx="11724436" cy="5886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GB" sz="2150" dirty="0">
                <a:solidFill>
                  <a:srgbClr val="005248"/>
                </a:solidFill>
                <a:latin typeface="+mn-lt"/>
              </a:rPr>
              <a:t>This </a:t>
            </a:r>
            <a:r>
              <a:rPr lang="en-GB" sz="2150" dirty="0" smtClean="0">
                <a:solidFill>
                  <a:srgbClr val="005248"/>
                </a:solidFill>
                <a:latin typeface="+mn-lt"/>
              </a:rPr>
              <a:t>month, </a:t>
            </a:r>
            <a:r>
              <a:rPr lang="en-GB" sz="2150" dirty="0">
                <a:solidFill>
                  <a:srgbClr val="005248"/>
                </a:solidFill>
                <a:latin typeface="+mn-lt"/>
              </a:rPr>
              <a:t>new tree bumblebee queens are stocking up on nectar, getting ready to survive the winter. </a:t>
            </a:r>
            <a:endParaRPr lang="en-US" sz="2150" dirty="0">
              <a:solidFill>
                <a:srgbClr val="005248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B9C5CE-58ED-94EF-A348-F71D7A306921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6701938">
            <a:off x="7640858" y="683036"/>
            <a:ext cx="1066800" cy="115102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BDBF220-E555-FABA-246B-610AA4222443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92113" y="3001156"/>
            <a:ext cx="4942801" cy="267600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8D51A76-67C5-5B42-EDA4-838C5CAEE4C0}"/>
              </a:ext>
            </a:extLst>
          </p:cNvPr>
          <p:cNvSpPr txBox="1"/>
          <p:nvPr/>
        </p:nvSpPr>
        <p:spPr>
          <a:xfrm>
            <a:off x="6603100" y="5677348"/>
            <a:ext cx="33228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005248"/>
                </a:solidFill>
              </a:rPr>
              <a:t>Bumblebee on the </a:t>
            </a:r>
            <a:r>
              <a:rPr lang="en-GB" sz="900" b="1" dirty="0">
                <a:solidFill>
                  <a:srgbClr val="005248"/>
                </a:solidFill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anthers</a:t>
            </a:r>
            <a:r>
              <a:rPr lang="en-GB" sz="900" dirty="0">
                <a:solidFill>
                  <a:srgbClr val="005248"/>
                </a:solidFill>
              </a:rPr>
              <a:t> of a hellebore flower.</a:t>
            </a:r>
          </a:p>
        </p:txBody>
      </p:sp>
      <p:pic>
        <p:nvPicPr>
          <p:cNvPr id="3" name="Picture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4F8E1AA-866A-B831-DBA1-BA53F682DE9F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27932" y="267915"/>
            <a:ext cx="313205" cy="27049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C519892-44BC-D774-3F91-1ED45B4D1349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550863" y="326929"/>
            <a:ext cx="2354381" cy="48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92573"/>
      </p:ext>
    </p:extLst>
  </p:cSld>
  <p:clrMapOvr>
    <a:masterClrMapping/>
  </p:clrMapOvr>
  <p:transition advClick="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3E7CD97D-004B-AF1C-8E0E-3337E16B346F}"/>
              </a:ext>
            </a:extLst>
          </p:cNvPr>
          <p:cNvSpPr/>
          <p:nvPr/>
        </p:nvSpPr>
        <p:spPr>
          <a:xfrm>
            <a:off x="-3" y="810705"/>
            <a:ext cx="12192003" cy="5498019"/>
          </a:xfrm>
          <a:prstGeom prst="rect">
            <a:avLst/>
          </a:prstGeom>
          <a:solidFill>
            <a:schemeClr val="bg1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EB336C5-BC70-4DAA-7220-BDECF0BACA04}"/>
              </a:ext>
            </a:extLst>
          </p:cNvPr>
          <p:cNvSpPr/>
          <p:nvPr/>
        </p:nvSpPr>
        <p:spPr>
          <a:xfrm>
            <a:off x="-3" y="951875"/>
            <a:ext cx="12192003" cy="5356849"/>
          </a:xfrm>
          <a:prstGeom prst="rect">
            <a:avLst/>
          </a:prstGeom>
          <a:solidFill>
            <a:srgbClr val="F4F1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C8575C-8FDD-7B65-7BBB-D87F79DCF23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821361" y="487362"/>
            <a:ext cx="549277" cy="12192002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DF3371F3-C494-0123-BD53-D7E0B410C88C}"/>
              </a:ext>
            </a:extLst>
          </p:cNvPr>
          <p:cNvSpPr/>
          <p:nvPr/>
        </p:nvSpPr>
        <p:spPr>
          <a:xfrm>
            <a:off x="557087" y="1440584"/>
            <a:ext cx="11084050" cy="4662984"/>
          </a:xfrm>
          <a:prstGeom prst="rect">
            <a:avLst/>
          </a:prstGeom>
          <a:solidFill>
            <a:srgbClr val="F5D6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D614D72-0A66-D221-7733-4672C4A161EF}"/>
              </a:ext>
            </a:extLst>
          </p:cNvPr>
          <p:cNvSpPr txBox="1"/>
          <p:nvPr/>
        </p:nvSpPr>
        <p:spPr>
          <a:xfrm>
            <a:off x="901082" y="1690062"/>
            <a:ext cx="5400084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>
                <a:solidFill>
                  <a:srgbClr val="005248"/>
                </a:solidFill>
              </a:rPr>
              <a:t>Different ways bees carry pollen back to their nests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5248"/>
                </a:solidFill>
              </a:rPr>
              <a:t>Female bees use a variety of different ways to carry pollen back to their nests. Honeybees and bumblebees have pollen ‘baskets’ on their back legs. These are shiny shallow dish-like areas which can hold onto a ball of pollen. The pollen in these baskets can be different colours depending on which flowers the bees have been collecting from: white, yellow, orange, pink or even blue. Some solitary bees have a 'pollen brush' called a scopa, made up of a mass of long hairs under their bodies or on their hind legs.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5248"/>
                </a:solidFill>
              </a:rPr>
              <a:t>The bee takes the pollen back to the nest and makes it into a ball. This is then placed in a </a:t>
            </a:r>
            <a:r>
              <a:rPr lang="en-GB" sz="1600" b="1" dirty="0">
                <a:solidFill>
                  <a:srgbClr val="005248"/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cell</a:t>
            </a:r>
            <a:r>
              <a:rPr lang="en-GB" sz="1600" dirty="0">
                <a:solidFill>
                  <a:srgbClr val="005248"/>
                </a:solidFill>
              </a:rPr>
              <a:t> next to an egg, for the </a:t>
            </a:r>
            <a:r>
              <a:rPr lang="en-GB" sz="1600" b="1" dirty="0">
                <a:solidFill>
                  <a:srgbClr val="005248"/>
                </a:solidFill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larva</a:t>
            </a:r>
            <a:r>
              <a:rPr lang="en-GB" sz="1600" dirty="0">
                <a:solidFill>
                  <a:srgbClr val="005248"/>
                </a:solidFill>
              </a:rPr>
              <a:t> to eat when it hatches.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EBC3845-E8DC-5756-0882-AE838695A74E}"/>
              </a:ext>
            </a:extLst>
          </p:cNvPr>
          <p:cNvPicPr>
            <a:picLocks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44292" y="1721562"/>
            <a:ext cx="2160000" cy="16200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060009A-80FC-7932-1685-326921D43338}"/>
              </a:ext>
            </a:extLst>
          </p:cNvPr>
          <p:cNvPicPr>
            <a:picLocks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44292" y="3912565"/>
            <a:ext cx="2160000" cy="162000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11C56E66-20B6-EC02-17C5-AB14E14C1952}"/>
              </a:ext>
            </a:extLst>
          </p:cNvPr>
          <p:cNvSpPr txBox="1"/>
          <p:nvPr/>
        </p:nvSpPr>
        <p:spPr>
          <a:xfrm>
            <a:off x="9244293" y="3464891"/>
            <a:ext cx="216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rgbClr val="005248"/>
                </a:solidFill>
              </a:rPr>
              <a:t>Bee with pollen on scopa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B321EC-0C15-3A6F-E13B-26B0C28AB2D5}"/>
              </a:ext>
            </a:extLst>
          </p:cNvPr>
          <p:cNvPicPr>
            <a:picLocks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43853" y="3912565"/>
            <a:ext cx="2160000" cy="1620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61620CE-4125-7E1A-E986-0181F0857689}"/>
              </a:ext>
            </a:extLst>
          </p:cNvPr>
          <p:cNvSpPr txBox="1"/>
          <p:nvPr/>
        </p:nvSpPr>
        <p:spPr>
          <a:xfrm>
            <a:off x="6743854" y="5655894"/>
            <a:ext cx="46604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rgbClr val="005248"/>
                </a:solidFill>
              </a:rPr>
              <a:t>Bumblebees with pollen baskets on their back legs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EAEB480-3567-63F0-217C-57B4DD67F629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656"/>
          <a:stretch/>
        </p:blipFill>
        <p:spPr>
          <a:xfrm rot="20617022">
            <a:off x="7005269" y="-586431"/>
            <a:ext cx="2084686" cy="285353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99ADFCF-A3C6-C1EB-3336-7549FFB9ED7C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207841">
            <a:off x="6468342" y="276743"/>
            <a:ext cx="1044713" cy="1127190"/>
          </a:xfrm>
          <a:prstGeom prst="rect">
            <a:avLst/>
          </a:prstGeom>
        </p:spPr>
      </p:pic>
      <p:pic>
        <p:nvPicPr>
          <p:cNvPr id="6" name="Picture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974C2E3-FF1D-867D-AA04-C64FF0CD5A45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27932" y="267915"/>
            <a:ext cx="313205" cy="270496"/>
          </a:xfrm>
          <a:prstGeom prst="rect">
            <a:avLst/>
          </a:prstGeom>
        </p:spPr>
      </p:pic>
      <p:pic>
        <p:nvPicPr>
          <p:cNvPr id="8" name="Picture 7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DC42AD1-53DA-C8E2-F3EA-32ABAC30EA0A}"/>
              </a:ext>
            </a:extLst>
          </p:cNvPr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22840" y="267915"/>
            <a:ext cx="308460" cy="27049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3D06B62-5DA6-D89C-3DB7-4D9BD3ADFEF4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/>
          <a:stretch/>
        </p:blipFill>
        <p:spPr>
          <a:xfrm>
            <a:off x="550863" y="326929"/>
            <a:ext cx="2354381" cy="48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414865"/>
      </p:ext>
    </p:extLst>
  </p:cSld>
  <p:clrMapOvr>
    <a:masterClrMapping/>
  </p:clrMapOvr>
  <p:transition advClick="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3E7CD97D-004B-AF1C-8E0E-3337E16B346F}"/>
              </a:ext>
            </a:extLst>
          </p:cNvPr>
          <p:cNvSpPr/>
          <p:nvPr/>
        </p:nvSpPr>
        <p:spPr>
          <a:xfrm>
            <a:off x="-3" y="810705"/>
            <a:ext cx="12192003" cy="5498019"/>
          </a:xfrm>
          <a:prstGeom prst="rect">
            <a:avLst/>
          </a:prstGeom>
          <a:solidFill>
            <a:schemeClr val="bg1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40F6AEA-E262-51CD-4E64-D27207756460}"/>
              </a:ext>
            </a:extLst>
          </p:cNvPr>
          <p:cNvSpPr/>
          <p:nvPr/>
        </p:nvSpPr>
        <p:spPr>
          <a:xfrm>
            <a:off x="-3" y="951875"/>
            <a:ext cx="12192003" cy="5356849"/>
          </a:xfrm>
          <a:prstGeom prst="rect">
            <a:avLst/>
          </a:prstGeom>
          <a:solidFill>
            <a:srgbClr val="F4F1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C8575C-8FDD-7B65-7BBB-D87F79DCF23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821361" y="487362"/>
            <a:ext cx="549277" cy="12192002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DD614D72-0A66-D221-7733-4672C4A161EF}"/>
              </a:ext>
            </a:extLst>
          </p:cNvPr>
          <p:cNvSpPr txBox="1"/>
          <p:nvPr/>
        </p:nvSpPr>
        <p:spPr>
          <a:xfrm>
            <a:off x="487382" y="2254682"/>
            <a:ext cx="46468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sz="1600" dirty="0">
                <a:solidFill>
                  <a:srgbClr val="005248"/>
                </a:solidFill>
              </a:rPr>
              <a:t>Go outside and find some flowers. Look for any bees visiting them. Can you see any pollen stuck on the bees or collected in the pollen baskets on their legs?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EBC3845-E8DC-5756-0882-AE838695A74E}"/>
              </a:ext>
            </a:extLst>
          </p:cNvPr>
          <p:cNvPicPr>
            <a:picLocks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68581" y="1173195"/>
            <a:ext cx="6389064" cy="4796181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11C56E66-20B6-EC02-17C5-AB14E14C1952}"/>
              </a:ext>
            </a:extLst>
          </p:cNvPr>
          <p:cNvSpPr txBox="1"/>
          <p:nvPr/>
        </p:nvSpPr>
        <p:spPr>
          <a:xfrm>
            <a:off x="5358787" y="5969376"/>
            <a:ext cx="347405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005248"/>
                </a:solidFill>
              </a:rPr>
              <a:t>Honeybee on a sunflower with pollen baskets full of pollen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67EA50-D93B-7740-A94B-37A26527F2BD}"/>
              </a:ext>
            </a:extLst>
          </p:cNvPr>
          <p:cNvSpPr txBox="1"/>
          <p:nvPr/>
        </p:nvSpPr>
        <p:spPr>
          <a:xfrm>
            <a:off x="487382" y="1279991"/>
            <a:ext cx="427882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GB" sz="2400" dirty="0">
                <a:solidFill>
                  <a:srgbClr val="005248"/>
                </a:solidFill>
              </a:rPr>
              <a:t>Learning activity: </a:t>
            </a:r>
            <a:br>
              <a:rPr lang="en-GB" sz="2400" dirty="0">
                <a:solidFill>
                  <a:srgbClr val="005248"/>
                </a:solidFill>
              </a:rPr>
            </a:br>
            <a:r>
              <a:rPr lang="en-GB" sz="2400" dirty="0">
                <a:solidFill>
                  <a:srgbClr val="005248"/>
                </a:solidFill>
              </a:rPr>
              <a:t>look for bees carrying pollen.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95CA6A8-97CC-1A3E-A98F-6A9AEB3A5C33}"/>
              </a:ext>
            </a:extLst>
          </p:cNvPr>
          <p:cNvGrpSpPr/>
          <p:nvPr/>
        </p:nvGrpSpPr>
        <p:grpSpPr>
          <a:xfrm>
            <a:off x="-251655" y="3696366"/>
            <a:ext cx="3941623" cy="1856065"/>
            <a:chOff x="850595" y="4249934"/>
            <a:chExt cx="3170187" cy="1492805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4CB543B8-4205-BD33-D11C-A95B3838F7A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50595" y="4249934"/>
              <a:ext cx="2308049" cy="1492805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589C16BC-8C1F-50F5-B691-94F8F271F63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6701938">
              <a:off x="3279866" y="4895454"/>
              <a:ext cx="712780" cy="769052"/>
            </a:xfrm>
            <a:prstGeom prst="rect">
              <a:avLst/>
            </a:prstGeom>
          </p:spPr>
        </p:pic>
      </p:grpSp>
      <p:pic>
        <p:nvPicPr>
          <p:cNvPr id="4" name="Picture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2730BBF-4B39-9E34-1563-41750BE05A7E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27932" y="267915"/>
            <a:ext cx="313205" cy="270496"/>
          </a:xfrm>
          <a:prstGeom prst="rect">
            <a:avLst/>
          </a:prstGeom>
        </p:spPr>
      </p:pic>
      <p:pic>
        <p:nvPicPr>
          <p:cNvPr id="5" name="Picture 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888619AF-0B9E-AD3F-405B-AD142201C26E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22840" y="267915"/>
            <a:ext cx="308460" cy="27049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B9FAB12-FC3C-7ED8-1BC4-D11981797914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550863" y="326929"/>
            <a:ext cx="2354381" cy="48377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4D5E0E8-EE8B-4157-A46B-3DE08A90BF4B}"/>
              </a:ext>
            </a:extLst>
          </p:cNvPr>
          <p:cNvSpPr txBox="1"/>
          <p:nvPr/>
        </p:nvSpPr>
        <p:spPr>
          <a:xfrm>
            <a:off x="550863" y="3330889"/>
            <a:ext cx="3558914" cy="338554"/>
          </a:xfrm>
          <a:prstGeom prst="rect">
            <a:avLst/>
          </a:prstGeom>
          <a:solidFill>
            <a:srgbClr val="F5D6A4"/>
          </a:solidFill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005248"/>
                </a:solidFill>
              </a:rPr>
              <a:t>Remember just to look and not to touch.</a:t>
            </a:r>
          </a:p>
        </p:txBody>
      </p:sp>
    </p:spTree>
    <p:extLst>
      <p:ext uri="{BB962C8B-B14F-4D97-AF65-F5344CB8AC3E}">
        <p14:creationId xmlns:p14="http://schemas.microsoft.com/office/powerpoint/2010/main" val="3279317923"/>
      </p:ext>
    </p:extLst>
  </p:cSld>
  <p:clrMapOvr>
    <a:masterClrMapping/>
  </p:clrMapOvr>
  <p:transition advClick="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5C8575C-8FDD-7B65-7BBB-D87F79DCF23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" r="25316"/>
          <a:stretch/>
        </p:blipFill>
        <p:spPr>
          <a:xfrm rot="5400000">
            <a:off x="2666999" y="-2667000"/>
            <a:ext cx="6858002" cy="12192002"/>
          </a:xfrm>
          <a:prstGeom prst="rect">
            <a:avLst/>
          </a:prstGeom>
        </p:spPr>
      </p:pic>
      <p:pic>
        <p:nvPicPr>
          <p:cNvPr id="2" name="Picture 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15A088E-AD6C-75B0-8DD0-51B0522A64A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27932" y="143531"/>
            <a:ext cx="313205" cy="270496"/>
          </a:xfrm>
          <a:prstGeom prst="rect">
            <a:avLst/>
          </a:prstGeom>
        </p:spPr>
      </p:pic>
      <p:pic>
        <p:nvPicPr>
          <p:cNvPr id="3" name="Picture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13FB6AE-4FEF-2C3E-6CCC-0469600EC739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20467" y="143531"/>
            <a:ext cx="313205" cy="27049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053935D-CF7C-8A4B-9E87-6454328A32F6}"/>
              </a:ext>
            </a:extLst>
          </p:cNvPr>
          <p:cNvSpPr/>
          <p:nvPr/>
        </p:nvSpPr>
        <p:spPr>
          <a:xfrm>
            <a:off x="550863" y="549275"/>
            <a:ext cx="11090275" cy="5759450"/>
          </a:xfrm>
          <a:prstGeom prst="rect">
            <a:avLst/>
          </a:prstGeom>
          <a:solidFill>
            <a:srgbClr val="F4F1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E074D7D1-D967-EE27-1532-8AD8536D653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7111" y="727409"/>
            <a:ext cx="317500" cy="317500"/>
          </a:xfrm>
          <a:prstGeom prst="rect">
            <a:avLst/>
          </a:prstGeom>
        </p:spPr>
      </p:pic>
      <p:sp>
        <p:nvSpPr>
          <p:cNvPr id="14" name="Title 13">
            <a:extLst>
              <a:ext uri="{FF2B5EF4-FFF2-40B4-BE49-F238E27FC236}">
                <a16:creationId xmlns:a16="http://schemas.microsoft.com/office/drawing/2014/main" id="{F8478F63-97CC-85DD-B287-8C7CB92CD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5433" y="2264847"/>
            <a:ext cx="7357241" cy="2984938"/>
          </a:xfrm>
        </p:spPr>
        <p:txBody>
          <a:bodyPr anchor="t">
            <a:normAutofit/>
          </a:bodyPr>
          <a:lstStyle/>
          <a:p>
            <a:pPr algn="l"/>
            <a:r>
              <a:rPr lang="en-US" sz="5400" dirty="0">
                <a:solidFill>
                  <a:srgbClr val="0052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Pollen</a:t>
            </a:r>
            <a:r>
              <a:rPr lang="en-US" dirty="0">
                <a:solidFill>
                  <a:srgbClr val="0052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52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solidFill>
                  <a:srgbClr val="00524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Dust-like grains, produced by the male parts of flowers. </a:t>
            </a:r>
            <a:endParaRPr lang="en-US" dirty="0">
              <a:solidFill>
                <a:srgbClr val="00524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67BD9E5-B33F-CD04-2668-C60BA3DE92A7}"/>
              </a:ext>
            </a:extLst>
          </p:cNvPr>
          <p:cNvSpPr txBox="1">
            <a:spLocks/>
          </p:cNvSpPr>
          <p:nvPr/>
        </p:nvSpPr>
        <p:spPr>
          <a:xfrm>
            <a:off x="9011378" y="153673"/>
            <a:ext cx="1238242" cy="2960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  <a:hlinkClick r:id="" action="ppaction://hlinkshowjump?jump=firstslid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Home</a:t>
            </a:r>
            <a:r>
              <a:rPr lang="en-US" sz="2000" dirty="0">
                <a:solidFill>
                  <a:srgbClr val="EF7F1C"/>
                </a:solidFill>
                <a:latin typeface="+mn-lt"/>
                <a:cs typeface="Times New Roman" panose="02020603050405020304" pitchFamily="18" charset="0"/>
              </a:rPr>
              <a:t>   </a:t>
            </a:r>
            <a:r>
              <a:rPr lang="en-US" sz="2000" b="1" dirty="0">
                <a:solidFill>
                  <a:srgbClr val="EF7F1C"/>
                </a:solidFill>
                <a:latin typeface="+mn-lt"/>
                <a:cs typeface="Times New Roman" panose="02020603050405020304" pitchFamily="18" charset="0"/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1336486013"/>
      </p:ext>
    </p:extLst>
  </p:cSld>
  <p:clrMapOvr>
    <a:masterClrMapping/>
  </p:clrMapOvr>
  <p:transition advClick="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5C8575C-8FDD-7B65-7BBB-D87F79DCF23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" r="25316"/>
          <a:stretch/>
        </p:blipFill>
        <p:spPr>
          <a:xfrm rot="5400000">
            <a:off x="2666999" y="-2667000"/>
            <a:ext cx="6858002" cy="12192002"/>
          </a:xfrm>
          <a:prstGeom prst="rect">
            <a:avLst/>
          </a:prstGeom>
        </p:spPr>
      </p:pic>
      <p:pic>
        <p:nvPicPr>
          <p:cNvPr id="2" name="Picture 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15A088E-AD6C-75B0-8DD0-51B0522A64A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27932" y="143531"/>
            <a:ext cx="313205" cy="270496"/>
          </a:xfrm>
          <a:prstGeom prst="rect">
            <a:avLst/>
          </a:prstGeom>
        </p:spPr>
      </p:pic>
      <p:pic>
        <p:nvPicPr>
          <p:cNvPr id="3" name="Picture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13FB6AE-4FEF-2C3E-6CCC-0469600EC739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20467" y="143531"/>
            <a:ext cx="313205" cy="27049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053935D-CF7C-8A4B-9E87-6454328A32F6}"/>
              </a:ext>
            </a:extLst>
          </p:cNvPr>
          <p:cNvSpPr/>
          <p:nvPr/>
        </p:nvSpPr>
        <p:spPr>
          <a:xfrm>
            <a:off x="550863" y="549275"/>
            <a:ext cx="11090275" cy="5759450"/>
          </a:xfrm>
          <a:prstGeom prst="rect">
            <a:avLst/>
          </a:prstGeom>
          <a:solidFill>
            <a:srgbClr val="F4F1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E074D7D1-D967-EE27-1532-8AD8536D653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7111" y="727409"/>
            <a:ext cx="317500" cy="317500"/>
          </a:xfrm>
          <a:prstGeom prst="rect">
            <a:avLst/>
          </a:prstGeom>
        </p:spPr>
      </p:pic>
      <p:sp>
        <p:nvSpPr>
          <p:cNvPr id="14" name="Title 13">
            <a:extLst>
              <a:ext uri="{FF2B5EF4-FFF2-40B4-BE49-F238E27FC236}">
                <a16:creationId xmlns:a16="http://schemas.microsoft.com/office/drawing/2014/main" id="{F8478F63-97CC-85DD-B287-8C7CB92CD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5433" y="1433591"/>
            <a:ext cx="8284187" cy="2984938"/>
          </a:xfrm>
        </p:spPr>
        <p:txBody>
          <a:bodyPr anchor="ctr">
            <a:normAutofit/>
          </a:bodyPr>
          <a:lstStyle/>
          <a:p>
            <a:pPr algn="l"/>
            <a:r>
              <a:rPr lang="en-US" sz="5400" dirty="0">
                <a:solidFill>
                  <a:srgbClr val="0052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Anthers</a:t>
            </a:r>
            <a:r>
              <a:rPr lang="en-US" dirty="0">
                <a:solidFill>
                  <a:srgbClr val="0052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52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600" dirty="0">
                <a:solidFill>
                  <a:srgbClr val="005248"/>
                </a:solidFill>
                <a:latin typeface="+mn-lt"/>
              </a:rPr>
              <a:t>Male parts of a flower that produce pollen.</a:t>
            </a:r>
            <a:endParaRPr lang="en-US" sz="3600" dirty="0">
              <a:solidFill>
                <a:srgbClr val="005248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02C2110-DB25-C633-B4AB-FA8E077AB3C4}"/>
              </a:ext>
            </a:extLst>
          </p:cNvPr>
          <p:cNvSpPr txBox="1">
            <a:spLocks/>
          </p:cNvSpPr>
          <p:nvPr/>
        </p:nvSpPr>
        <p:spPr>
          <a:xfrm>
            <a:off x="9011378" y="153673"/>
            <a:ext cx="1238242" cy="2960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  <a:hlinkClick r:id="" action="ppaction://hlinkshowjump?jump=firstslid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Home</a:t>
            </a:r>
            <a:r>
              <a:rPr lang="en-US" sz="2000" dirty="0">
                <a:solidFill>
                  <a:srgbClr val="EF7F1C"/>
                </a:solidFill>
                <a:latin typeface="+mn-lt"/>
                <a:cs typeface="Times New Roman" panose="02020603050405020304" pitchFamily="18" charset="0"/>
              </a:rPr>
              <a:t>   </a:t>
            </a:r>
            <a:r>
              <a:rPr lang="en-US" sz="2000" b="1" dirty="0">
                <a:solidFill>
                  <a:srgbClr val="EF7F1C"/>
                </a:solidFill>
                <a:latin typeface="+mn-lt"/>
                <a:cs typeface="Times New Roman" panose="02020603050405020304" pitchFamily="18" charset="0"/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1777080715"/>
      </p:ext>
    </p:extLst>
  </p:cSld>
  <p:clrMapOvr>
    <a:masterClrMapping/>
  </p:clrMapOvr>
  <p:transition advClick="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5C8575C-8FDD-7B65-7BBB-D87F79DCF23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" r="25316"/>
          <a:stretch/>
        </p:blipFill>
        <p:spPr>
          <a:xfrm rot="5400000">
            <a:off x="2666999" y="-2667000"/>
            <a:ext cx="6858002" cy="12192002"/>
          </a:xfrm>
          <a:prstGeom prst="rect">
            <a:avLst/>
          </a:prstGeom>
        </p:spPr>
      </p:pic>
      <p:pic>
        <p:nvPicPr>
          <p:cNvPr id="2" name="Picture 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15A088E-AD6C-75B0-8DD0-51B0522A64A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27932" y="143531"/>
            <a:ext cx="313205" cy="270496"/>
          </a:xfrm>
          <a:prstGeom prst="rect">
            <a:avLst/>
          </a:prstGeom>
        </p:spPr>
      </p:pic>
      <p:pic>
        <p:nvPicPr>
          <p:cNvPr id="3" name="Picture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13FB6AE-4FEF-2C3E-6CCC-0469600EC739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20467" y="143531"/>
            <a:ext cx="313205" cy="27049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053935D-CF7C-8A4B-9E87-6454328A32F6}"/>
              </a:ext>
            </a:extLst>
          </p:cNvPr>
          <p:cNvSpPr/>
          <p:nvPr/>
        </p:nvSpPr>
        <p:spPr>
          <a:xfrm>
            <a:off x="550863" y="549275"/>
            <a:ext cx="11090275" cy="5759450"/>
          </a:xfrm>
          <a:prstGeom prst="rect">
            <a:avLst/>
          </a:prstGeom>
          <a:solidFill>
            <a:srgbClr val="F4F1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E074D7D1-D967-EE27-1532-8AD8536D653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7111" y="727409"/>
            <a:ext cx="317500" cy="317500"/>
          </a:xfrm>
          <a:prstGeom prst="rect">
            <a:avLst/>
          </a:prstGeom>
        </p:spPr>
      </p:pic>
      <p:sp>
        <p:nvSpPr>
          <p:cNvPr id="14" name="Title 13">
            <a:extLst>
              <a:ext uri="{FF2B5EF4-FFF2-40B4-BE49-F238E27FC236}">
                <a16:creationId xmlns:a16="http://schemas.microsoft.com/office/drawing/2014/main" id="{F8478F63-97CC-85DD-B287-8C7CB92CD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5433" y="2275889"/>
            <a:ext cx="8368096" cy="3469456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dirty="0">
                <a:solidFill>
                  <a:srgbClr val="0052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Larva </a:t>
            </a:r>
            <a:r>
              <a:rPr lang="en-US" sz="4000" dirty="0">
                <a:solidFill>
                  <a:srgbClr val="0052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(larvae is plural)</a:t>
            </a:r>
            <a:br>
              <a:rPr lang="en-US" sz="4000" dirty="0">
                <a:solidFill>
                  <a:srgbClr val="0052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4000" dirty="0">
                <a:solidFill>
                  <a:srgbClr val="005248"/>
                </a:solidFill>
                <a:latin typeface="+mn-lt"/>
              </a:rPr>
              <a:t>The active young stage of an insect, usually referring to those insects that go through a stage where the larva looks very different to the adult e.g. caterpillar (larva) and butterfly (adult).</a:t>
            </a:r>
            <a:endParaRPr lang="en-US" sz="4000" dirty="0">
              <a:solidFill>
                <a:srgbClr val="005248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DEED86F-ED88-40D5-31C0-53A2ECF0B5BF}"/>
              </a:ext>
            </a:extLst>
          </p:cNvPr>
          <p:cNvSpPr txBox="1">
            <a:spLocks/>
          </p:cNvSpPr>
          <p:nvPr/>
        </p:nvSpPr>
        <p:spPr>
          <a:xfrm>
            <a:off x="9011378" y="153673"/>
            <a:ext cx="1238242" cy="2960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  <a:hlinkClick r:id="" action="ppaction://hlinkshowjump?jump=firstslid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Home</a:t>
            </a:r>
            <a:r>
              <a:rPr lang="en-US" sz="2000" dirty="0">
                <a:solidFill>
                  <a:srgbClr val="EF7F1C"/>
                </a:solidFill>
                <a:latin typeface="+mn-lt"/>
                <a:cs typeface="Times New Roman" panose="02020603050405020304" pitchFamily="18" charset="0"/>
              </a:rPr>
              <a:t>   </a:t>
            </a:r>
            <a:r>
              <a:rPr lang="en-US" sz="2000" b="1" dirty="0">
                <a:solidFill>
                  <a:srgbClr val="EF7F1C"/>
                </a:solidFill>
                <a:latin typeface="+mn-lt"/>
                <a:cs typeface="Times New Roman" panose="02020603050405020304" pitchFamily="18" charset="0"/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3238693199"/>
      </p:ext>
    </p:extLst>
  </p:cSld>
  <p:clrMapOvr>
    <a:masterClrMapping/>
  </p:clrMapOvr>
  <p:transition advClick="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5C8575C-8FDD-7B65-7BBB-D87F79DCF23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" r="25316"/>
          <a:stretch/>
        </p:blipFill>
        <p:spPr>
          <a:xfrm rot="5400000">
            <a:off x="2666999" y="-2667000"/>
            <a:ext cx="6858002" cy="12192002"/>
          </a:xfrm>
          <a:prstGeom prst="rect">
            <a:avLst/>
          </a:prstGeom>
        </p:spPr>
      </p:pic>
      <p:pic>
        <p:nvPicPr>
          <p:cNvPr id="3" name="Picture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13FB6AE-4FEF-2C3E-6CCC-0469600EC73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20467" y="143531"/>
            <a:ext cx="313205" cy="27049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053935D-CF7C-8A4B-9E87-6454328A32F6}"/>
              </a:ext>
            </a:extLst>
          </p:cNvPr>
          <p:cNvSpPr/>
          <p:nvPr/>
        </p:nvSpPr>
        <p:spPr>
          <a:xfrm>
            <a:off x="550863" y="549275"/>
            <a:ext cx="11090275" cy="5759450"/>
          </a:xfrm>
          <a:prstGeom prst="rect">
            <a:avLst/>
          </a:prstGeom>
          <a:solidFill>
            <a:srgbClr val="F4F1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E074D7D1-D967-EE27-1532-8AD8536D653D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7111" y="727409"/>
            <a:ext cx="317500" cy="317500"/>
          </a:xfrm>
          <a:prstGeom prst="rect">
            <a:avLst/>
          </a:prstGeom>
        </p:spPr>
      </p:pic>
      <p:sp>
        <p:nvSpPr>
          <p:cNvPr id="14" name="Title 13">
            <a:extLst>
              <a:ext uri="{FF2B5EF4-FFF2-40B4-BE49-F238E27FC236}">
                <a16:creationId xmlns:a16="http://schemas.microsoft.com/office/drawing/2014/main" id="{F8478F63-97CC-85DD-B287-8C7CB92CD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5433" y="2272049"/>
            <a:ext cx="8364272" cy="2984938"/>
          </a:xfrm>
        </p:spPr>
        <p:txBody>
          <a:bodyPr anchor="t">
            <a:normAutofit/>
          </a:bodyPr>
          <a:lstStyle/>
          <a:p>
            <a:pPr algn="l"/>
            <a:r>
              <a:rPr lang="en-US" sz="5400" dirty="0">
                <a:solidFill>
                  <a:srgbClr val="0052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Cell</a:t>
            </a:r>
            <a:r>
              <a:rPr lang="en-US" dirty="0">
                <a:solidFill>
                  <a:srgbClr val="0052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52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600" dirty="0">
                <a:solidFill>
                  <a:srgbClr val="005248"/>
                </a:solidFill>
                <a:latin typeface="+mn-lt"/>
              </a:rPr>
              <a:t>A space to protect young and to store pollen and honey, created by bees from wax</a:t>
            </a:r>
            <a:r>
              <a:rPr lang="en-GB" sz="3600" baseline="0" dirty="0">
                <a:solidFill>
                  <a:srgbClr val="005248"/>
                </a:solidFill>
                <a:latin typeface="+mn-lt"/>
              </a:rPr>
              <a:t>.</a:t>
            </a:r>
            <a:endParaRPr lang="en-US" sz="3600" dirty="0">
              <a:solidFill>
                <a:srgbClr val="005248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148D5BB-57A6-E652-D9E6-0A89B4E22D82}"/>
              </a:ext>
            </a:extLst>
          </p:cNvPr>
          <p:cNvSpPr txBox="1">
            <a:spLocks/>
          </p:cNvSpPr>
          <p:nvPr/>
        </p:nvSpPr>
        <p:spPr>
          <a:xfrm>
            <a:off x="9011378" y="153673"/>
            <a:ext cx="1238242" cy="2960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  <a:hlinkClick r:id="" action="ppaction://hlinkshowjump?jump=firstslid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Home</a:t>
            </a:r>
            <a:r>
              <a:rPr lang="en-US" sz="2000" dirty="0">
                <a:solidFill>
                  <a:srgbClr val="EF7F1C"/>
                </a:solidFill>
                <a:latin typeface="+mn-lt"/>
                <a:cs typeface="Times New Roman" panose="02020603050405020304" pitchFamily="18" charset="0"/>
              </a:rPr>
              <a:t>   </a:t>
            </a:r>
            <a:r>
              <a:rPr lang="en-US" sz="2000" b="1" dirty="0">
                <a:solidFill>
                  <a:srgbClr val="EF7F1C"/>
                </a:solidFill>
                <a:latin typeface="+mn-lt"/>
                <a:cs typeface="Times New Roman" panose="02020603050405020304" pitchFamily="18" charset="0"/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2922381644"/>
      </p:ext>
    </p:extLst>
  </p:cSld>
  <p:clrMapOvr>
    <a:masterClrMapping/>
  </p:clrMapOvr>
  <p:transition advClick="0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66AF3EBBFBC847AE94C9E6D4DBFE5E" ma:contentTypeVersion="18" ma:contentTypeDescription="Create a new document." ma:contentTypeScope="" ma:versionID="27e9880d5f2c8da31d1d4682dfc6482e">
  <xsd:schema xmlns:xsd="http://www.w3.org/2001/XMLSchema" xmlns:xs="http://www.w3.org/2001/XMLSchema" xmlns:p="http://schemas.microsoft.com/office/2006/metadata/properties" xmlns:ns2="063f3a3d-d20b-4fbf-aac0-c2acf0e88b5d" xmlns:ns3="2efb450c-4aca-4ff7-b96f-5f698deb2bbd" targetNamespace="http://schemas.microsoft.com/office/2006/metadata/properties" ma:root="true" ma:fieldsID="fef4b5b76789b998f4a83bc2e6032c77" ns2:_="" ns3:_="">
    <xsd:import namespace="063f3a3d-d20b-4fbf-aac0-c2acf0e88b5d"/>
    <xsd:import namespace="2efb450c-4aca-4ff7-b96f-5f698deb2b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ivestatu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3f3a3d-d20b-4fbf-aac0-c2acf0e88b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ivestatus" ma:index="16" nillable="true" ma:displayName="Live status" ma:description="Update on current location to let rest of the team know" ma:format="Dropdown" ma:internalName="Livestatus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38afb050-7ef6-49b1-8358-c3283b90a3f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fb450c-4aca-4ff7-b96f-5f698deb2bb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ec7f3170-0cea-4e86-baf7-81030ff84662}" ma:internalName="TaxCatchAll" ma:showField="CatchAllData" ma:web="2efb450c-4aca-4ff7-b96f-5f698deb2b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vestatus xmlns="063f3a3d-d20b-4fbf-aac0-c2acf0e88b5d" xsi:nil="true"/>
    <lcf76f155ced4ddcb4097134ff3c332f xmlns="063f3a3d-d20b-4fbf-aac0-c2acf0e88b5d">
      <Terms xmlns="http://schemas.microsoft.com/office/infopath/2007/PartnerControls"/>
    </lcf76f155ced4ddcb4097134ff3c332f>
    <TaxCatchAll xmlns="2efb450c-4aca-4ff7-b96f-5f698deb2bbd" xsi:nil="true"/>
  </documentManagement>
</p:properties>
</file>

<file path=customXml/itemProps1.xml><?xml version="1.0" encoding="utf-8"?>
<ds:datastoreItem xmlns:ds="http://schemas.openxmlformats.org/officeDocument/2006/customXml" ds:itemID="{F746912A-52EE-49A8-B487-C3C3A81D8A50}"/>
</file>

<file path=customXml/itemProps2.xml><?xml version="1.0" encoding="utf-8"?>
<ds:datastoreItem xmlns:ds="http://schemas.openxmlformats.org/officeDocument/2006/customXml" ds:itemID="{1157AF08-8190-418F-B39A-CC8544F9FE05}"/>
</file>

<file path=customXml/itemProps3.xml><?xml version="1.0" encoding="utf-8"?>
<ds:datastoreItem xmlns:ds="http://schemas.openxmlformats.org/officeDocument/2006/customXml" ds:itemID="{B1FB3F18-F38D-466A-8BD6-AFCAE07A4AE0}"/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426</Words>
  <Application>Microsoft Office PowerPoint</Application>
  <PresentationFormat>Widescreen</PresentationFormat>
  <Paragraphs>25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October</vt:lpstr>
      <vt:lpstr>PowerPoint Presentation</vt:lpstr>
      <vt:lpstr>PowerPoint Presentation</vt:lpstr>
      <vt:lpstr>Pollen Dust-like grains, produced by the male parts of flowers. </vt:lpstr>
      <vt:lpstr>Anthers Male parts of a flower that produce pollen.</vt:lpstr>
      <vt:lpstr>Larva (larvae is plural) The active young stage of an insect, usually referring to those insects that go through a stage where the larva looks very different to the adult e.g. caterpillar (larva) and butterfly (adult).</vt:lpstr>
      <vt:lpstr>Cell A space to protect young and to store pollen and honey, created by bees from wax.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October</dc:title>
  <dc:creator>AG Marketing</dc:creator>
  <cp:lastModifiedBy>Jo Elphick</cp:lastModifiedBy>
  <cp:revision>9</cp:revision>
  <dcterms:created xsi:type="dcterms:W3CDTF">2024-04-10T15:18:59Z</dcterms:created>
  <dcterms:modified xsi:type="dcterms:W3CDTF">2024-05-28T11:29:12Z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0x0101000866AF3EBBFBC847AE94C9E6D4DBFE5E</vt:lpwstr>
  </property>
</Properties>
</file>