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97" r:id="rId2"/>
    <p:sldId id="300" r:id="rId3"/>
    <p:sldId id="299" r:id="rId4"/>
    <p:sldId id="320" r:id="rId5"/>
    <p:sldId id="317" r:id="rId6"/>
    <p:sldId id="314" r:id="rId7"/>
    <p:sldId id="31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Lloyd" initials="JL" lastIdx="1" clrIdx="0">
    <p:extLst>
      <p:ext uri="{19B8F6BF-5375-455C-9EA6-DF929625EA0E}">
        <p15:presenceInfo xmlns:p15="http://schemas.microsoft.com/office/powerpoint/2012/main" userId="S-1-5-21-573514034-4036116226-3480628288-59420" providerId="AD"/>
      </p:ext>
    </p:extLst>
  </p:cmAuthor>
  <p:cmAuthor id="2" name="Jo Elphick" initials="JE" lastIdx="4" clrIdx="1">
    <p:extLst>
      <p:ext uri="{19B8F6BF-5375-455C-9EA6-DF929625EA0E}">
        <p15:presenceInfo xmlns:p15="http://schemas.microsoft.com/office/powerpoint/2012/main" userId="S-1-5-21-573514034-4036116226-3480628288-59696" providerId="AD"/>
      </p:ext>
    </p:extLst>
  </p:cmAuthor>
  <p:cmAuthor id="3" name="Hannah Wright" initials="HW" lastIdx="2" clrIdx="2">
    <p:extLst>
      <p:ext uri="{19B8F6BF-5375-455C-9EA6-DF929625EA0E}">
        <p15:presenceInfo xmlns:p15="http://schemas.microsoft.com/office/powerpoint/2012/main" userId="S::hannahwright@rhs.org.uk::fb9fe3aa-f7eb-450d-99da-b2ab4321e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1EE"/>
    <a:srgbClr val="F5D6A4"/>
    <a:srgbClr val="0052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showGuides="1">
      <p:cViewPr varScale="1">
        <p:scale>
          <a:sx n="80" d="100"/>
          <a:sy n="80" d="100"/>
        </p:scale>
        <p:origin x="62" y="2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02EE4-CA31-FC4C-9636-F294F8E20C23}"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46FE7-2686-D342-A841-6ED306FA27A2}" type="slidenum">
              <a:rPr lang="en-US" smtClean="0"/>
              <a:t>‹#›</a:t>
            </a:fld>
            <a:endParaRPr lang="en-US"/>
          </a:p>
        </p:txBody>
      </p:sp>
    </p:spTree>
    <p:extLst>
      <p:ext uri="{BB962C8B-B14F-4D97-AF65-F5344CB8AC3E}">
        <p14:creationId xmlns:p14="http://schemas.microsoft.com/office/powerpoint/2010/main" val="1819684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E8C93-1E52-BF4B-8D4C-292FEB626D70}" type="slidenum">
              <a:rPr lang="en-US" smtClean="0"/>
              <a:t>1</a:t>
            </a:fld>
            <a:endParaRPr lang="en-US"/>
          </a:p>
        </p:txBody>
      </p:sp>
    </p:spTree>
    <p:extLst>
      <p:ext uri="{BB962C8B-B14F-4D97-AF65-F5344CB8AC3E}">
        <p14:creationId xmlns:p14="http://schemas.microsoft.com/office/powerpoint/2010/main" val="769674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0DCC-DFBC-16BB-F44D-1A2D249E527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373F4FE-E462-D7EB-2EC5-A74120ECA0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C9BC5E1-2DE8-A3AF-89C8-B5DBF3DCD035}"/>
              </a:ext>
            </a:extLst>
          </p:cNvPr>
          <p:cNvSpPr>
            <a:spLocks noGrp="1"/>
          </p:cNvSpPr>
          <p:nvPr>
            <p:ph type="dt" sz="half" idx="10"/>
          </p:nvPr>
        </p:nvSpPr>
        <p:spPr/>
        <p:txBody>
          <a:bodyPr/>
          <a:lstStyle/>
          <a:p>
            <a:fld id="{A4AA8F04-B9D8-C547-BDD6-9875A5B007EF}" type="datetimeFigureOut">
              <a:rPr lang="en-US" smtClean="0"/>
              <a:t>5/28/2024</a:t>
            </a:fld>
            <a:endParaRPr lang="en-US"/>
          </a:p>
        </p:txBody>
      </p:sp>
      <p:sp>
        <p:nvSpPr>
          <p:cNvPr id="5" name="Footer Placeholder 4">
            <a:extLst>
              <a:ext uri="{FF2B5EF4-FFF2-40B4-BE49-F238E27FC236}">
                <a16:creationId xmlns:a16="http://schemas.microsoft.com/office/drawing/2014/main" id="{EB81043D-086B-97EF-0F72-5218C5181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CDF2C-6BB8-1AA9-34E1-D29A8D57BFFD}"/>
              </a:ext>
            </a:extLst>
          </p:cNvPr>
          <p:cNvSpPr>
            <a:spLocks noGrp="1"/>
          </p:cNvSpPr>
          <p:nvPr>
            <p:ph type="sldNum" sz="quarter" idx="12"/>
          </p:nvPr>
        </p:nvSpPr>
        <p:spPr/>
        <p:txBody>
          <a:bodyPr/>
          <a:lstStyle/>
          <a:p>
            <a:fld id="{1AD3B1CA-6590-7E41-AAF6-DCA48E897191}" type="slidenum">
              <a:rPr lang="en-US" smtClean="0"/>
              <a:t>‹#›</a:t>
            </a:fld>
            <a:endParaRPr lang="en-US"/>
          </a:p>
        </p:txBody>
      </p:sp>
    </p:spTree>
    <p:extLst>
      <p:ext uri="{BB962C8B-B14F-4D97-AF65-F5344CB8AC3E}">
        <p14:creationId xmlns:p14="http://schemas.microsoft.com/office/powerpoint/2010/main" val="383870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FE65-48D3-F1B7-B681-B2EE7643AFE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0078DA-4726-52A4-0FF5-F72DF495BE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B9E295-6EE0-9F79-AF5D-3A67B0A8D772}"/>
              </a:ext>
            </a:extLst>
          </p:cNvPr>
          <p:cNvSpPr>
            <a:spLocks noGrp="1"/>
          </p:cNvSpPr>
          <p:nvPr>
            <p:ph type="dt" sz="half" idx="10"/>
          </p:nvPr>
        </p:nvSpPr>
        <p:spPr/>
        <p:txBody>
          <a:bodyPr/>
          <a:lstStyle/>
          <a:p>
            <a:fld id="{A4AA8F04-B9D8-C547-BDD6-9875A5B007EF}" type="datetimeFigureOut">
              <a:rPr lang="en-US" smtClean="0"/>
              <a:t>5/28/2024</a:t>
            </a:fld>
            <a:endParaRPr lang="en-US"/>
          </a:p>
        </p:txBody>
      </p:sp>
      <p:sp>
        <p:nvSpPr>
          <p:cNvPr id="5" name="Footer Placeholder 4">
            <a:extLst>
              <a:ext uri="{FF2B5EF4-FFF2-40B4-BE49-F238E27FC236}">
                <a16:creationId xmlns:a16="http://schemas.microsoft.com/office/drawing/2014/main" id="{340BBB12-058B-6091-566C-E47586C4B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45371-C06F-B215-B66A-1486C6E59A8E}"/>
              </a:ext>
            </a:extLst>
          </p:cNvPr>
          <p:cNvSpPr>
            <a:spLocks noGrp="1"/>
          </p:cNvSpPr>
          <p:nvPr>
            <p:ph type="sldNum" sz="quarter" idx="12"/>
          </p:nvPr>
        </p:nvSpPr>
        <p:spPr/>
        <p:txBody>
          <a:bodyPr/>
          <a:lstStyle/>
          <a:p>
            <a:fld id="{1AD3B1CA-6590-7E41-AAF6-DCA48E897191}" type="slidenum">
              <a:rPr lang="en-US" smtClean="0"/>
              <a:t>‹#›</a:t>
            </a:fld>
            <a:endParaRPr lang="en-US"/>
          </a:p>
        </p:txBody>
      </p:sp>
    </p:spTree>
    <p:extLst>
      <p:ext uri="{BB962C8B-B14F-4D97-AF65-F5344CB8AC3E}">
        <p14:creationId xmlns:p14="http://schemas.microsoft.com/office/powerpoint/2010/main" val="1788518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A774D3-F020-BBF4-F952-E2214DA399E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EDA055-7D71-8C3E-9617-EA5F35287AB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3531CE-D876-D509-97D3-98B182E8EC56}"/>
              </a:ext>
            </a:extLst>
          </p:cNvPr>
          <p:cNvSpPr>
            <a:spLocks noGrp="1"/>
          </p:cNvSpPr>
          <p:nvPr>
            <p:ph type="dt" sz="half" idx="10"/>
          </p:nvPr>
        </p:nvSpPr>
        <p:spPr/>
        <p:txBody>
          <a:bodyPr/>
          <a:lstStyle/>
          <a:p>
            <a:fld id="{A4AA8F04-B9D8-C547-BDD6-9875A5B007EF}" type="datetimeFigureOut">
              <a:rPr lang="en-US" smtClean="0"/>
              <a:t>5/28/2024</a:t>
            </a:fld>
            <a:endParaRPr lang="en-US"/>
          </a:p>
        </p:txBody>
      </p:sp>
      <p:sp>
        <p:nvSpPr>
          <p:cNvPr id="5" name="Footer Placeholder 4">
            <a:extLst>
              <a:ext uri="{FF2B5EF4-FFF2-40B4-BE49-F238E27FC236}">
                <a16:creationId xmlns:a16="http://schemas.microsoft.com/office/drawing/2014/main" id="{E81AA8E1-48D6-B908-89C4-AE2B2E01E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C4201-58C6-41AB-D63E-E7423974161A}"/>
              </a:ext>
            </a:extLst>
          </p:cNvPr>
          <p:cNvSpPr>
            <a:spLocks noGrp="1"/>
          </p:cNvSpPr>
          <p:nvPr>
            <p:ph type="sldNum" sz="quarter" idx="12"/>
          </p:nvPr>
        </p:nvSpPr>
        <p:spPr/>
        <p:txBody>
          <a:bodyPr/>
          <a:lstStyle/>
          <a:p>
            <a:fld id="{1AD3B1CA-6590-7E41-AAF6-DCA48E897191}" type="slidenum">
              <a:rPr lang="en-US" smtClean="0"/>
              <a:t>‹#›</a:t>
            </a:fld>
            <a:endParaRPr lang="en-US"/>
          </a:p>
        </p:txBody>
      </p:sp>
    </p:spTree>
    <p:extLst>
      <p:ext uri="{BB962C8B-B14F-4D97-AF65-F5344CB8AC3E}">
        <p14:creationId xmlns:p14="http://schemas.microsoft.com/office/powerpoint/2010/main" val="94261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2DCA-6A7C-9D56-055C-67D0E8E75B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87880F7-F98A-14A8-C193-161705C6137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209D8D-86E0-B602-F690-69D121CD2C16}"/>
              </a:ext>
            </a:extLst>
          </p:cNvPr>
          <p:cNvSpPr>
            <a:spLocks noGrp="1"/>
          </p:cNvSpPr>
          <p:nvPr>
            <p:ph type="dt" sz="half" idx="10"/>
          </p:nvPr>
        </p:nvSpPr>
        <p:spPr/>
        <p:txBody>
          <a:bodyPr/>
          <a:lstStyle/>
          <a:p>
            <a:fld id="{A4AA8F04-B9D8-C547-BDD6-9875A5B007EF}" type="datetimeFigureOut">
              <a:rPr lang="en-US" smtClean="0"/>
              <a:t>5/28/2024</a:t>
            </a:fld>
            <a:endParaRPr lang="en-US"/>
          </a:p>
        </p:txBody>
      </p:sp>
      <p:sp>
        <p:nvSpPr>
          <p:cNvPr id="5" name="Footer Placeholder 4">
            <a:extLst>
              <a:ext uri="{FF2B5EF4-FFF2-40B4-BE49-F238E27FC236}">
                <a16:creationId xmlns:a16="http://schemas.microsoft.com/office/drawing/2014/main" id="{A2C1ED8C-228C-5198-3627-90A2C3BB5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2D2AF-7437-15B5-7E8C-B86D487A2CEB}"/>
              </a:ext>
            </a:extLst>
          </p:cNvPr>
          <p:cNvSpPr>
            <a:spLocks noGrp="1"/>
          </p:cNvSpPr>
          <p:nvPr>
            <p:ph type="sldNum" sz="quarter" idx="12"/>
          </p:nvPr>
        </p:nvSpPr>
        <p:spPr/>
        <p:txBody>
          <a:bodyPr/>
          <a:lstStyle/>
          <a:p>
            <a:fld id="{1AD3B1CA-6590-7E41-AAF6-DCA48E897191}" type="slidenum">
              <a:rPr lang="en-US" smtClean="0"/>
              <a:t>‹#›</a:t>
            </a:fld>
            <a:endParaRPr lang="en-US"/>
          </a:p>
        </p:txBody>
      </p:sp>
    </p:spTree>
    <p:extLst>
      <p:ext uri="{BB962C8B-B14F-4D97-AF65-F5344CB8AC3E}">
        <p14:creationId xmlns:p14="http://schemas.microsoft.com/office/powerpoint/2010/main" val="285231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ED91-D3AD-9151-B98F-22AF41A3D5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53B66DE-8E0B-B93C-8FEA-A0A390C5C0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B21B28-E3E8-60F5-4E69-7C537623E60E}"/>
              </a:ext>
            </a:extLst>
          </p:cNvPr>
          <p:cNvSpPr>
            <a:spLocks noGrp="1"/>
          </p:cNvSpPr>
          <p:nvPr>
            <p:ph type="dt" sz="half" idx="10"/>
          </p:nvPr>
        </p:nvSpPr>
        <p:spPr/>
        <p:txBody>
          <a:bodyPr/>
          <a:lstStyle/>
          <a:p>
            <a:fld id="{A4AA8F04-B9D8-C547-BDD6-9875A5B007EF}" type="datetimeFigureOut">
              <a:rPr lang="en-US" smtClean="0"/>
              <a:t>5/28/2024</a:t>
            </a:fld>
            <a:endParaRPr lang="en-US"/>
          </a:p>
        </p:txBody>
      </p:sp>
      <p:sp>
        <p:nvSpPr>
          <p:cNvPr id="5" name="Footer Placeholder 4">
            <a:extLst>
              <a:ext uri="{FF2B5EF4-FFF2-40B4-BE49-F238E27FC236}">
                <a16:creationId xmlns:a16="http://schemas.microsoft.com/office/drawing/2014/main" id="{4A2A0942-60A9-9DE5-8760-3AAB49701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DC40E-16A5-A23D-F91B-76FF8F2A405A}"/>
              </a:ext>
            </a:extLst>
          </p:cNvPr>
          <p:cNvSpPr>
            <a:spLocks noGrp="1"/>
          </p:cNvSpPr>
          <p:nvPr>
            <p:ph type="sldNum" sz="quarter" idx="12"/>
          </p:nvPr>
        </p:nvSpPr>
        <p:spPr/>
        <p:txBody>
          <a:bodyPr/>
          <a:lstStyle/>
          <a:p>
            <a:fld id="{1AD3B1CA-6590-7E41-AAF6-DCA48E897191}" type="slidenum">
              <a:rPr lang="en-US" smtClean="0"/>
              <a:t>‹#›</a:t>
            </a:fld>
            <a:endParaRPr lang="en-US"/>
          </a:p>
        </p:txBody>
      </p:sp>
    </p:spTree>
    <p:extLst>
      <p:ext uri="{BB962C8B-B14F-4D97-AF65-F5344CB8AC3E}">
        <p14:creationId xmlns:p14="http://schemas.microsoft.com/office/powerpoint/2010/main" val="164274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E55E-580C-B482-68A4-39E026974C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CFC8821-1DFF-2139-A788-3F0906EE5C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40F7751-31E1-D6CE-2599-F3B52BF74A0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EFC218E-8929-4DB7-5C3B-1D0BC3E453C5}"/>
              </a:ext>
            </a:extLst>
          </p:cNvPr>
          <p:cNvSpPr>
            <a:spLocks noGrp="1"/>
          </p:cNvSpPr>
          <p:nvPr>
            <p:ph type="dt" sz="half" idx="10"/>
          </p:nvPr>
        </p:nvSpPr>
        <p:spPr/>
        <p:txBody>
          <a:bodyPr/>
          <a:lstStyle/>
          <a:p>
            <a:fld id="{A4AA8F04-B9D8-C547-BDD6-9875A5B007EF}" type="datetimeFigureOut">
              <a:rPr lang="en-US" smtClean="0"/>
              <a:t>5/28/2024</a:t>
            </a:fld>
            <a:endParaRPr lang="en-US"/>
          </a:p>
        </p:txBody>
      </p:sp>
      <p:sp>
        <p:nvSpPr>
          <p:cNvPr id="6" name="Footer Placeholder 5">
            <a:extLst>
              <a:ext uri="{FF2B5EF4-FFF2-40B4-BE49-F238E27FC236}">
                <a16:creationId xmlns:a16="http://schemas.microsoft.com/office/drawing/2014/main" id="{0B8D01D6-2198-1E75-2007-F707F3E0D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D87DA-AD13-7675-9BC1-82FAF8910A18}"/>
              </a:ext>
            </a:extLst>
          </p:cNvPr>
          <p:cNvSpPr>
            <a:spLocks noGrp="1"/>
          </p:cNvSpPr>
          <p:nvPr>
            <p:ph type="sldNum" sz="quarter" idx="12"/>
          </p:nvPr>
        </p:nvSpPr>
        <p:spPr/>
        <p:txBody>
          <a:bodyPr/>
          <a:lstStyle/>
          <a:p>
            <a:fld id="{1AD3B1CA-6590-7E41-AAF6-DCA48E897191}" type="slidenum">
              <a:rPr lang="en-US" smtClean="0"/>
              <a:t>‹#›</a:t>
            </a:fld>
            <a:endParaRPr lang="en-US"/>
          </a:p>
        </p:txBody>
      </p:sp>
    </p:spTree>
    <p:extLst>
      <p:ext uri="{BB962C8B-B14F-4D97-AF65-F5344CB8AC3E}">
        <p14:creationId xmlns:p14="http://schemas.microsoft.com/office/powerpoint/2010/main" val="158422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211B-E1B7-0E6E-EA73-BB13DDDFA4B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C947786-F770-8567-CB42-E637DAA2B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ECB9EE6-2B88-C538-6D23-08A026EDC6A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9270A2D-A7EF-FFB1-9C55-9662424EED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2DADC8-FFEA-3258-A6BC-FDFD1533D3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74FA447-37D7-A284-DFC7-6D9F671B97A6}"/>
              </a:ext>
            </a:extLst>
          </p:cNvPr>
          <p:cNvSpPr>
            <a:spLocks noGrp="1"/>
          </p:cNvSpPr>
          <p:nvPr>
            <p:ph type="dt" sz="half" idx="10"/>
          </p:nvPr>
        </p:nvSpPr>
        <p:spPr/>
        <p:txBody>
          <a:bodyPr/>
          <a:lstStyle/>
          <a:p>
            <a:fld id="{A4AA8F04-B9D8-C547-BDD6-9875A5B007EF}" type="datetimeFigureOut">
              <a:rPr lang="en-US" smtClean="0"/>
              <a:t>5/28/2024</a:t>
            </a:fld>
            <a:endParaRPr lang="en-US"/>
          </a:p>
        </p:txBody>
      </p:sp>
      <p:sp>
        <p:nvSpPr>
          <p:cNvPr id="8" name="Footer Placeholder 7">
            <a:extLst>
              <a:ext uri="{FF2B5EF4-FFF2-40B4-BE49-F238E27FC236}">
                <a16:creationId xmlns:a16="http://schemas.microsoft.com/office/drawing/2014/main" id="{A5576DD8-7CCB-1D09-6799-F024300C65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CBAB26-6D30-E370-B101-B8CE89F89F1C}"/>
              </a:ext>
            </a:extLst>
          </p:cNvPr>
          <p:cNvSpPr>
            <a:spLocks noGrp="1"/>
          </p:cNvSpPr>
          <p:nvPr>
            <p:ph type="sldNum" sz="quarter" idx="12"/>
          </p:nvPr>
        </p:nvSpPr>
        <p:spPr/>
        <p:txBody>
          <a:bodyPr/>
          <a:lstStyle/>
          <a:p>
            <a:fld id="{1AD3B1CA-6590-7E41-AAF6-DCA48E897191}" type="slidenum">
              <a:rPr lang="en-US" smtClean="0"/>
              <a:t>‹#›</a:t>
            </a:fld>
            <a:endParaRPr lang="en-US"/>
          </a:p>
        </p:txBody>
      </p:sp>
    </p:spTree>
    <p:extLst>
      <p:ext uri="{BB962C8B-B14F-4D97-AF65-F5344CB8AC3E}">
        <p14:creationId xmlns:p14="http://schemas.microsoft.com/office/powerpoint/2010/main" val="338471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75CB-A025-C77E-AF9E-476B24D8728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5E793D3-7EA9-0D27-3013-08AFD9C3EE24}"/>
              </a:ext>
            </a:extLst>
          </p:cNvPr>
          <p:cNvSpPr>
            <a:spLocks noGrp="1"/>
          </p:cNvSpPr>
          <p:nvPr>
            <p:ph type="dt" sz="half" idx="10"/>
          </p:nvPr>
        </p:nvSpPr>
        <p:spPr/>
        <p:txBody>
          <a:bodyPr/>
          <a:lstStyle/>
          <a:p>
            <a:fld id="{A4AA8F04-B9D8-C547-BDD6-9875A5B007EF}" type="datetimeFigureOut">
              <a:rPr lang="en-US" smtClean="0"/>
              <a:t>5/28/2024</a:t>
            </a:fld>
            <a:endParaRPr lang="en-US"/>
          </a:p>
        </p:txBody>
      </p:sp>
      <p:sp>
        <p:nvSpPr>
          <p:cNvPr id="4" name="Footer Placeholder 3">
            <a:extLst>
              <a:ext uri="{FF2B5EF4-FFF2-40B4-BE49-F238E27FC236}">
                <a16:creationId xmlns:a16="http://schemas.microsoft.com/office/drawing/2014/main" id="{99BA4F98-3EBA-9FBF-5EF9-53D8AB37F9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4B5335-C999-8F67-1F04-2C080537AA9E}"/>
              </a:ext>
            </a:extLst>
          </p:cNvPr>
          <p:cNvSpPr>
            <a:spLocks noGrp="1"/>
          </p:cNvSpPr>
          <p:nvPr>
            <p:ph type="sldNum" sz="quarter" idx="12"/>
          </p:nvPr>
        </p:nvSpPr>
        <p:spPr/>
        <p:txBody>
          <a:bodyPr/>
          <a:lstStyle/>
          <a:p>
            <a:fld id="{1AD3B1CA-6590-7E41-AAF6-DCA48E897191}" type="slidenum">
              <a:rPr lang="en-US" smtClean="0"/>
              <a:t>‹#›</a:t>
            </a:fld>
            <a:endParaRPr lang="en-US"/>
          </a:p>
        </p:txBody>
      </p:sp>
    </p:spTree>
    <p:extLst>
      <p:ext uri="{BB962C8B-B14F-4D97-AF65-F5344CB8AC3E}">
        <p14:creationId xmlns:p14="http://schemas.microsoft.com/office/powerpoint/2010/main" val="399711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1B2D50-AFA3-681A-8600-A8E0E9D1FFAA}"/>
              </a:ext>
            </a:extLst>
          </p:cNvPr>
          <p:cNvSpPr>
            <a:spLocks noGrp="1"/>
          </p:cNvSpPr>
          <p:nvPr>
            <p:ph type="dt" sz="half" idx="10"/>
          </p:nvPr>
        </p:nvSpPr>
        <p:spPr/>
        <p:txBody>
          <a:bodyPr/>
          <a:lstStyle/>
          <a:p>
            <a:fld id="{A4AA8F04-B9D8-C547-BDD6-9875A5B007EF}" type="datetimeFigureOut">
              <a:rPr lang="en-US" smtClean="0"/>
              <a:t>5/28/2024</a:t>
            </a:fld>
            <a:endParaRPr lang="en-US"/>
          </a:p>
        </p:txBody>
      </p:sp>
      <p:sp>
        <p:nvSpPr>
          <p:cNvPr id="3" name="Footer Placeholder 2">
            <a:extLst>
              <a:ext uri="{FF2B5EF4-FFF2-40B4-BE49-F238E27FC236}">
                <a16:creationId xmlns:a16="http://schemas.microsoft.com/office/drawing/2014/main" id="{46C682F1-9A6A-CBEF-5A68-2419C6A1F6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AC66BF-2A9F-0687-CE03-05A20B4B1AC7}"/>
              </a:ext>
            </a:extLst>
          </p:cNvPr>
          <p:cNvSpPr>
            <a:spLocks noGrp="1"/>
          </p:cNvSpPr>
          <p:nvPr>
            <p:ph type="sldNum" sz="quarter" idx="12"/>
          </p:nvPr>
        </p:nvSpPr>
        <p:spPr/>
        <p:txBody>
          <a:bodyPr/>
          <a:lstStyle/>
          <a:p>
            <a:fld id="{1AD3B1CA-6590-7E41-AAF6-DCA48E897191}" type="slidenum">
              <a:rPr lang="en-US" smtClean="0"/>
              <a:t>‹#›</a:t>
            </a:fld>
            <a:endParaRPr lang="en-US"/>
          </a:p>
        </p:txBody>
      </p:sp>
    </p:spTree>
    <p:extLst>
      <p:ext uri="{BB962C8B-B14F-4D97-AF65-F5344CB8AC3E}">
        <p14:creationId xmlns:p14="http://schemas.microsoft.com/office/powerpoint/2010/main" val="247877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4E0A-E8DB-CEED-20BB-819F14D7E4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D4231F1-E380-960F-991D-DE0B3E6FD7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338DAF4-9B8B-5DC7-D4CB-C2847FE00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172175-DF94-4BC0-3489-DF56D4A9905E}"/>
              </a:ext>
            </a:extLst>
          </p:cNvPr>
          <p:cNvSpPr>
            <a:spLocks noGrp="1"/>
          </p:cNvSpPr>
          <p:nvPr>
            <p:ph type="dt" sz="half" idx="10"/>
          </p:nvPr>
        </p:nvSpPr>
        <p:spPr/>
        <p:txBody>
          <a:bodyPr/>
          <a:lstStyle/>
          <a:p>
            <a:fld id="{A4AA8F04-B9D8-C547-BDD6-9875A5B007EF}" type="datetimeFigureOut">
              <a:rPr lang="en-US" smtClean="0"/>
              <a:t>5/28/2024</a:t>
            </a:fld>
            <a:endParaRPr lang="en-US"/>
          </a:p>
        </p:txBody>
      </p:sp>
      <p:sp>
        <p:nvSpPr>
          <p:cNvPr id="6" name="Footer Placeholder 5">
            <a:extLst>
              <a:ext uri="{FF2B5EF4-FFF2-40B4-BE49-F238E27FC236}">
                <a16:creationId xmlns:a16="http://schemas.microsoft.com/office/drawing/2014/main" id="{3308BE19-B45F-9BD2-932B-D89778E232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F9710-4CF2-7514-77A0-90E04E3B87D6}"/>
              </a:ext>
            </a:extLst>
          </p:cNvPr>
          <p:cNvSpPr>
            <a:spLocks noGrp="1"/>
          </p:cNvSpPr>
          <p:nvPr>
            <p:ph type="sldNum" sz="quarter" idx="12"/>
          </p:nvPr>
        </p:nvSpPr>
        <p:spPr/>
        <p:txBody>
          <a:bodyPr/>
          <a:lstStyle/>
          <a:p>
            <a:fld id="{1AD3B1CA-6590-7E41-AAF6-DCA48E897191}" type="slidenum">
              <a:rPr lang="en-US" smtClean="0"/>
              <a:t>‹#›</a:t>
            </a:fld>
            <a:endParaRPr lang="en-US"/>
          </a:p>
        </p:txBody>
      </p:sp>
    </p:spTree>
    <p:extLst>
      <p:ext uri="{BB962C8B-B14F-4D97-AF65-F5344CB8AC3E}">
        <p14:creationId xmlns:p14="http://schemas.microsoft.com/office/powerpoint/2010/main" val="230985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770C-D8C2-FE81-18E4-FCDE65221C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35585D3-621B-5714-B463-A11DC71A53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5D732C-F977-10DE-4047-AAD21E281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ACB8AD-FF87-9A46-0F37-22A7138E492E}"/>
              </a:ext>
            </a:extLst>
          </p:cNvPr>
          <p:cNvSpPr>
            <a:spLocks noGrp="1"/>
          </p:cNvSpPr>
          <p:nvPr>
            <p:ph type="dt" sz="half" idx="10"/>
          </p:nvPr>
        </p:nvSpPr>
        <p:spPr/>
        <p:txBody>
          <a:bodyPr/>
          <a:lstStyle/>
          <a:p>
            <a:fld id="{A4AA8F04-B9D8-C547-BDD6-9875A5B007EF}" type="datetimeFigureOut">
              <a:rPr lang="en-US" smtClean="0"/>
              <a:t>5/28/2024</a:t>
            </a:fld>
            <a:endParaRPr lang="en-US"/>
          </a:p>
        </p:txBody>
      </p:sp>
      <p:sp>
        <p:nvSpPr>
          <p:cNvPr id="6" name="Footer Placeholder 5">
            <a:extLst>
              <a:ext uri="{FF2B5EF4-FFF2-40B4-BE49-F238E27FC236}">
                <a16:creationId xmlns:a16="http://schemas.microsoft.com/office/drawing/2014/main" id="{96B1A9D8-0812-34D4-A1C0-49934955F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595E0-D4EE-FE5E-15CB-932148174A6C}"/>
              </a:ext>
            </a:extLst>
          </p:cNvPr>
          <p:cNvSpPr>
            <a:spLocks noGrp="1"/>
          </p:cNvSpPr>
          <p:nvPr>
            <p:ph type="sldNum" sz="quarter" idx="12"/>
          </p:nvPr>
        </p:nvSpPr>
        <p:spPr/>
        <p:txBody>
          <a:bodyPr/>
          <a:lstStyle/>
          <a:p>
            <a:fld id="{1AD3B1CA-6590-7E41-AAF6-DCA48E897191}" type="slidenum">
              <a:rPr lang="en-US" smtClean="0"/>
              <a:t>‹#›</a:t>
            </a:fld>
            <a:endParaRPr lang="en-US"/>
          </a:p>
        </p:txBody>
      </p:sp>
    </p:spTree>
    <p:extLst>
      <p:ext uri="{BB962C8B-B14F-4D97-AF65-F5344CB8AC3E}">
        <p14:creationId xmlns:p14="http://schemas.microsoft.com/office/powerpoint/2010/main" val="356115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84C7B8-D355-55CF-3096-2610E6D86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D96FBF8-1102-EC12-0201-1A3ED04F0C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451A8D-9778-CEF9-04FA-EAE9919A0A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A8F04-B9D8-C547-BDD6-9875A5B007EF}" type="datetimeFigureOut">
              <a:rPr lang="en-US" smtClean="0"/>
              <a:t>5/28/2024</a:t>
            </a:fld>
            <a:endParaRPr lang="en-US"/>
          </a:p>
        </p:txBody>
      </p:sp>
      <p:sp>
        <p:nvSpPr>
          <p:cNvPr id="5" name="Footer Placeholder 4">
            <a:extLst>
              <a:ext uri="{FF2B5EF4-FFF2-40B4-BE49-F238E27FC236}">
                <a16:creationId xmlns:a16="http://schemas.microsoft.com/office/drawing/2014/main" id="{26E0C8BD-82CD-76A5-953A-E272EFD7F1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023AFC-C0D4-714E-E5EE-D79571CDC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3B1CA-6590-7E41-AAF6-DCA48E897191}" type="slidenum">
              <a:rPr lang="en-US" smtClean="0"/>
              <a:t>‹#›</a:t>
            </a:fld>
            <a:endParaRPr lang="en-US"/>
          </a:p>
        </p:txBody>
      </p:sp>
    </p:spTree>
    <p:extLst>
      <p:ext uri="{BB962C8B-B14F-4D97-AF65-F5344CB8AC3E}">
        <p14:creationId xmlns:p14="http://schemas.microsoft.com/office/powerpoint/2010/main" val="3347268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slide" Target="slide6.xm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11.png"/><Relationship Id="rId5" Type="http://schemas.openxmlformats.org/officeDocument/2006/relationships/slide" Target="slide4.xml"/><Relationship Id="rId10" Type="http://schemas.openxmlformats.org/officeDocument/2006/relationships/image" Target="../media/image10.png"/><Relationship Id="rId4" Type="http://schemas.openxmlformats.org/officeDocument/2006/relationships/slide" Target="slide7.xml"/><Relationship Id="rId9" Type="http://schemas.openxmlformats.org/officeDocument/2006/relationships/image" Target="../media/image9.jpe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7CD97D-004B-AF1C-8E0E-3337E16B346F}"/>
              </a:ext>
            </a:extLst>
          </p:cNvPr>
          <p:cNvSpPr/>
          <p:nvPr/>
        </p:nvSpPr>
        <p:spPr>
          <a:xfrm>
            <a:off x="-3" y="810705"/>
            <a:ext cx="12192003" cy="5498019"/>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595C072-78B0-8EDA-DB9B-06CAEFB1E479}"/>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4" name="Rectangle 3">
            <a:extLst>
              <a:ext uri="{FF2B5EF4-FFF2-40B4-BE49-F238E27FC236}">
                <a16:creationId xmlns:a16="http://schemas.microsoft.com/office/drawing/2014/main" id="{485EF96B-A335-AFD9-ADB4-43EEC3CB569E}"/>
              </a:ext>
            </a:extLst>
          </p:cNvPr>
          <p:cNvSpPr/>
          <p:nvPr/>
        </p:nvSpPr>
        <p:spPr>
          <a:xfrm>
            <a:off x="557086" y="2852037"/>
            <a:ext cx="11386757" cy="3251530"/>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614D72-0A66-D221-7733-4672C4A161EF}"/>
              </a:ext>
            </a:extLst>
          </p:cNvPr>
          <p:cNvSpPr txBox="1"/>
          <p:nvPr/>
        </p:nvSpPr>
        <p:spPr>
          <a:xfrm>
            <a:off x="774852" y="4000481"/>
            <a:ext cx="5512660" cy="1892826"/>
          </a:xfrm>
          <a:prstGeom prst="rect">
            <a:avLst/>
          </a:prstGeom>
          <a:noFill/>
        </p:spPr>
        <p:txBody>
          <a:bodyPr wrap="square">
            <a:spAutoFit/>
          </a:bodyPr>
          <a:lstStyle/>
          <a:p>
            <a:pPr marL="0" indent="0">
              <a:spcAft>
                <a:spcPts val="600"/>
              </a:spcAft>
              <a:buNone/>
            </a:pPr>
            <a:r>
              <a:rPr lang="en-GB" sz="1600" dirty="0">
                <a:solidFill>
                  <a:srgbClr val="005248"/>
                </a:solidFill>
              </a:rPr>
              <a:t>Have you ever noticed that as we get closer to winter, </a:t>
            </a:r>
            <a:br>
              <a:rPr lang="en-GB" sz="1600" dirty="0">
                <a:solidFill>
                  <a:srgbClr val="005248"/>
                </a:solidFill>
              </a:rPr>
            </a:br>
            <a:r>
              <a:rPr lang="en-GB" sz="1600" dirty="0">
                <a:solidFill>
                  <a:srgbClr val="005248"/>
                </a:solidFill>
              </a:rPr>
              <a:t>you spot fewer bees? </a:t>
            </a:r>
          </a:p>
          <a:p>
            <a:pPr marL="0" indent="0">
              <a:spcAft>
                <a:spcPts val="600"/>
              </a:spcAft>
              <a:buNone/>
            </a:pPr>
            <a:r>
              <a:rPr lang="en-GB" sz="1600" dirty="0">
                <a:solidFill>
                  <a:srgbClr val="005248"/>
                </a:solidFill>
              </a:rPr>
              <a:t>To be able to fly, bees need to have warm flight muscles to flap their wings. When the weather gets colder, these muscles don’t get warm enough and flying becomes very difficult. There are also fewer flowers for bees to visit in the colder months, so finding food is much harder. </a:t>
            </a:r>
          </a:p>
        </p:txBody>
      </p:sp>
      <p:sp>
        <p:nvSpPr>
          <p:cNvPr id="28" name="Title 1">
            <a:extLst>
              <a:ext uri="{FF2B5EF4-FFF2-40B4-BE49-F238E27FC236}">
                <a16:creationId xmlns:a16="http://schemas.microsoft.com/office/drawing/2014/main" id="{4B1E201D-F4C4-2EE5-EC91-3DB02914757E}"/>
              </a:ext>
            </a:extLst>
          </p:cNvPr>
          <p:cNvSpPr>
            <a:spLocks noGrp="1"/>
          </p:cNvSpPr>
          <p:nvPr>
            <p:ph type="ctrTitle"/>
          </p:nvPr>
        </p:nvSpPr>
        <p:spPr>
          <a:xfrm>
            <a:off x="475447" y="1094165"/>
            <a:ext cx="5451943" cy="901768"/>
          </a:xfrm>
        </p:spPr>
        <p:txBody>
          <a:bodyPr>
            <a:noAutofit/>
          </a:bodyPr>
          <a:lstStyle/>
          <a:p>
            <a:pPr algn="l"/>
            <a:r>
              <a:rPr lang="en-US" dirty="0">
                <a:solidFill>
                  <a:srgbClr val="EF7F1C"/>
                </a:solidFill>
                <a:latin typeface="Times New Roman" panose="02020603050405020304" pitchFamily="18" charset="0"/>
                <a:cs typeface="Times New Roman" panose="02020603050405020304" pitchFamily="18" charset="0"/>
              </a:rPr>
              <a:t>November</a:t>
            </a:r>
          </a:p>
        </p:txBody>
      </p:sp>
      <p:pic>
        <p:nvPicPr>
          <p:cNvPr id="87" name="Picture 86">
            <a:extLst>
              <a:ext uri="{FF2B5EF4-FFF2-40B4-BE49-F238E27FC236}">
                <a16:creationId xmlns:a16="http://schemas.microsoft.com/office/drawing/2014/main" id="{EF23B98C-2D25-CB90-D736-C1DAC0DF34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1746"/>
          <a:stretch/>
        </p:blipFill>
        <p:spPr>
          <a:xfrm>
            <a:off x="5076217" y="-2126"/>
            <a:ext cx="3454400" cy="1775195"/>
          </a:xfrm>
          <a:prstGeom prst="rect">
            <a:avLst/>
          </a:prstGeom>
        </p:spPr>
      </p:pic>
      <p:sp>
        <p:nvSpPr>
          <p:cNvPr id="5" name="TextBox 4">
            <a:extLst>
              <a:ext uri="{FF2B5EF4-FFF2-40B4-BE49-F238E27FC236}">
                <a16:creationId xmlns:a16="http://schemas.microsoft.com/office/drawing/2014/main" id="{FD0E2A41-AACF-D08A-C327-703569821340}"/>
              </a:ext>
            </a:extLst>
          </p:cNvPr>
          <p:cNvSpPr txBox="1"/>
          <p:nvPr/>
        </p:nvSpPr>
        <p:spPr>
          <a:xfrm>
            <a:off x="467564" y="1940866"/>
            <a:ext cx="11476280" cy="769441"/>
          </a:xfrm>
          <a:prstGeom prst="rect">
            <a:avLst/>
          </a:prstGeom>
          <a:noFill/>
        </p:spPr>
        <p:txBody>
          <a:bodyPr wrap="square">
            <a:spAutoFit/>
          </a:bodyPr>
          <a:lstStyle/>
          <a:p>
            <a:pPr>
              <a:tabLst>
                <a:tab pos="3905250" algn="l"/>
              </a:tabLst>
            </a:pPr>
            <a:r>
              <a:rPr lang="en-GB" sz="2200" dirty="0">
                <a:solidFill>
                  <a:srgbClr val="005248"/>
                </a:solidFill>
              </a:rPr>
              <a:t>This </a:t>
            </a:r>
            <a:r>
              <a:rPr lang="en-GB" sz="2200" dirty="0" smtClean="0">
                <a:solidFill>
                  <a:srgbClr val="005248"/>
                </a:solidFill>
              </a:rPr>
              <a:t>month, </a:t>
            </a:r>
            <a:r>
              <a:rPr lang="en-GB" sz="2200" dirty="0">
                <a:solidFill>
                  <a:srgbClr val="005248"/>
                </a:solidFill>
              </a:rPr>
              <a:t>very few bees are still flying, but you may still see </a:t>
            </a:r>
          </a:p>
          <a:p>
            <a:pPr>
              <a:tabLst>
                <a:tab pos="3905250" algn="l"/>
              </a:tabLst>
            </a:pPr>
            <a:r>
              <a:rPr lang="en-GB" sz="2200" dirty="0">
                <a:solidFill>
                  <a:srgbClr val="005248"/>
                </a:solidFill>
              </a:rPr>
              <a:t>buff-tailed bumblebees feeding on nectar and carrying pollen.</a:t>
            </a:r>
            <a:endParaRPr lang="en-US" sz="2200" dirty="0">
              <a:solidFill>
                <a:srgbClr val="005248"/>
              </a:solidFill>
            </a:endParaRPr>
          </a:p>
        </p:txBody>
      </p:sp>
      <p:pic>
        <p:nvPicPr>
          <p:cNvPr id="6" name="Picture 5">
            <a:extLst>
              <a:ext uri="{FF2B5EF4-FFF2-40B4-BE49-F238E27FC236}">
                <a16:creationId xmlns:a16="http://schemas.microsoft.com/office/drawing/2014/main" id="{FDB9C5CE-58ED-94EF-A348-F71D7A30692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6701938">
            <a:off x="8667921" y="537380"/>
            <a:ext cx="1066800" cy="1151021"/>
          </a:xfrm>
          <a:prstGeom prst="rect">
            <a:avLst/>
          </a:prstGeom>
        </p:spPr>
      </p:pic>
      <p:pic>
        <p:nvPicPr>
          <p:cNvPr id="8" name="Picture 7">
            <a:extLst>
              <a:ext uri="{FF2B5EF4-FFF2-40B4-BE49-F238E27FC236}">
                <a16:creationId xmlns:a16="http://schemas.microsoft.com/office/drawing/2014/main" id="{2BDBF220-E555-FABA-246B-610AA4222443}"/>
              </a:ext>
            </a:extLst>
          </p:cNvPr>
          <p:cNvPicPr>
            <a:picLocks noChangeAspect="1"/>
          </p:cNvPicPr>
          <p:nvPr/>
        </p:nvPicPr>
        <p:blipFill>
          <a:blip r:embed="rId6" cstate="screen">
            <a:extLst>
              <a:ext uri="{28A0092B-C50C-407E-A947-70E740481C1C}">
                <a14:useLocalDpi xmlns:a14="http://schemas.microsoft.com/office/drawing/2010/main"/>
              </a:ext>
            </a:extLst>
          </a:blip>
          <a:srcRect t="9379" b="9379"/>
          <a:stretch/>
        </p:blipFill>
        <p:spPr>
          <a:xfrm>
            <a:off x="6708297" y="3146812"/>
            <a:ext cx="4942801" cy="2676008"/>
          </a:xfrm>
          <a:prstGeom prst="rect">
            <a:avLst/>
          </a:prstGeom>
        </p:spPr>
      </p:pic>
      <p:sp>
        <p:nvSpPr>
          <p:cNvPr id="10" name="TextBox 9">
            <a:extLst>
              <a:ext uri="{FF2B5EF4-FFF2-40B4-BE49-F238E27FC236}">
                <a16:creationId xmlns:a16="http://schemas.microsoft.com/office/drawing/2014/main" id="{BA2B3828-EBA8-5717-EEA2-1B62EE7DB395}"/>
              </a:ext>
            </a:extLst>
          </p:cNvPr>
          <p:cNvSpPr txBox="1"/>
          <p:nvPr/>
        </p:nvSpPr>
        <p:spPr>
          <a:xfrm>
            <a:off x="774852" y="3003856"/>
            <a:ext cx="5321148" cy="830997"/>
          </a:xfrm>
          <a:prstGeom prst="rect">
            <a:avLst/>
          </a:prstGeom>
          <a:noFill/>
        </p:spPr>
        <p:txBody>
          <a:bodyPr wrap="square">
            <a:spAutoFit/>
          </a:bodyPr>
          <a:lstStyle/>
          <a:p>
            <a:r>
              <a:rPr lang="en-GB" sz="2400" dirty="0">
                <a:solidFill>
                  <a:srgbClr val="005248"/>
                </a:solidFill>
              </a:rPr>
              <a:t>Learn about: what </a:t>
            </a:r>
            <a:br>
              <a:rPr lang="en-GB" sz="2400" dirty="0">
                <a:solidFill>
                  <a:srgbClr val="005248"/>
                </a:solidFill>
              </a:rPr>
            </a:br>
            <a:r>
              <a:rPr lang="en-GB" sz="2400" dirty="0">
                <a:solidFill>
                  <a:srgbClr val="005248"/>
                </a:solidFill>
              </a:rPr>
              <a:t>happens to bees in winter.</a:t>
            </a:r>
            <a:endParaRPr lang="en-GB" sz="2400" b="1" dirty="0">
              <a:solidFill>
                <a:srgbClr val="005248"/>
              </a:solidFill>
            </a:endParaRPr>
          </a:p>
        </p:txBody>
      </p:sp>
      <p:pic>
        <p:nvPicPr>
          <p:cNvPr id="3" name="Picture 2">
            <a:hlinkClick r:id="" action="ppaction://hlinkshowjump?jump=nextslide"/>
            <a:extLst>
              <a:ext uri="{FF2B5EF4-FFF2-40B4-BE49-F238E27FC236}">
                <a16:creationId xmlns:a16="http://schemas.microsoft.com/office/drawing/2014/main" id="{6F77FA41-50E1-336D-AAE8-44E1F2896E2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2" name="Picture 1">
            <a:extLst>
              <a:ext uri="{FF2B5EF4-FFF2-40B4-BE49-F238E27FC236}">
                <a16:creationId xmlns:a16="http://schemas.microsoft.com/office/drawing/2014/main" id="{7B7AC0FF-71C5-5291-C697-1FBFF0111768}"/>
              </a:ext>
            </a:extLst>
          </p:cNvPr>
          <p:cNvPicPr>
            <a:picLocks noChangeAspect="1"/>
          </p:cNvPicPr>
          <p:nvPr/>
        </p:nvPicPr>
        <p:blipFill>
          <a:blip r:embed="rId8"/>
          <a:srcRect/>
          <a:stretch/>
        </p:blipFill>
        <p:spPr>
          <a:xfrm>
            <a:off x="550863" y="326929"/>
            <a:ext cx="2354381" cy="483775"/>
          </a:xfrm>
          <a:prstGeom prst="rect">
            <a:avLst/>
          </a:prstGeom>
        </p:spPr>
      </p:pic>
    </p:spTree>
    <p:extLst>
      <p:ext uri="{BB962C8B-B14F-4D97-AF65-F5344CB8AC3E}">
        <p14:creationId xmlns:p14="http://schemas.microsoft.com/office/powerpoint/2010/main" val="1001670107"/>
      </p:ext>
    </p:extLst>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7CD97D-004B-AF1C-8E0E-3337E16B346F}"/>
              </a:ext>
            </a:extLst>
          </p:cNvPr>
          <p:cNvSpPr/>
          <p:nvPr/>
        </p:nvSpPr>
        <p:spPr>
          <a:xfrm>
            <a:off x="-3" y="810705"/>
            <a:ext cx="12192003" cy="5498019"/>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C22DBB-42EB-1D1B-D6B1-9EF6AD30C4B4}"/>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17" name="Rectangle 16">
            <a:extLst>
              <a:ext uri="{FF2B5EF4-FFF2-40B4-BE49-F238E27FC236}">
                <a16:creationId xmlns:a16="http://schemas.microsoft.com/office/drawing/2014/main" id="{DD6E6DF3-E6B1-E70C-A636-98E6A16318F8}"/>
              </a:ext>
            </a:extLst>
          </p:cNvPr>
          <p:cNvSpPr/>
          <p:nvPr/>
        </p:nvSpPr>
        <p:spPr>
          <a:xfrm>
            <a:off x="8016408" y="2128206"/>
            <a:ext cx="3631340" cy="3923680"/>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43" name="Rectangle 42">
            <a:extLst>
              <a:ext uri="{FF2B5EF4-FFF2-40B4-BE49-F238E27FC236}">
                <a16:creationId xmlns:a16="http://schemas.microsoft.com/office/drawing/2014/main" id="{7D42F4B6-B1CF-E1ED-996B-022002C773CF}"/>
              </a:ext>
            </a:extLst>
          </p:cNvPr>
          <p:cNvSpPr/>
          <p:nvPr/>
        </p:nvSpPr>
        <p:spPr>
          <a:xfrm>
            <a:off x="555551" y="2128206"/>
            <a:ext cx="3631340" cy="3923680"/>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5" name="Rectangle 14">
            <a:extLst>
              <a:ext uri="{FF2B5EF4-FFF2-40B4-BE49-F238E27FC236}">
                <a16:creationId xmlns:a16="http://schemas.microsoft.com/office/drawing/2014/main" id="{6E933F65-3829-B585-CFD5-CD4774F4C05D}"/>
              </a:ext>
            </a:extLst>
          </p:cNvPr>
          <p:cNvSpPr/>
          <p:nvPr/>
        </p:nvSpPr>
        <p:spPr>
          <a:xfrm>
            <a:off x="4285979" y="2128206"/>
            <a:ext cx="3631340" cy="3923679"/>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pic>
        <p:nvPicPr>
          <p:cNvPr id="12" name="Picture 11">
            <a:extLst>
              <a:ext uri="{FF2B5EF4-FFF2-40B4-BE49-F238E27FC236}">
                <a16:creationId xmlns:a16="http://schemas.microsoft.com/office/drawing/2014/main" id="{0419E138-5ABB-7CC4-4A29-F1B2C1DE5DC3}"/>
              </a:ext>
            </a:extLst>
          </p:cNvPr>
          <p:cNvPicPr>
            <a:picLocks/>
          </p:cNvPicPr>
          <p:nvPr/>
        </p:nvPicPr>
        <p:blipFill rotWithShape="1">
          <a:blip r:embed="rId3" cstate="screen">
            <a:extLst>
              <a:ext uri="{28A0092B-C50C-407E-A947-70E740481C1C}">
                <a14:useLocalDpi xmlns:a14="http://schemas.microsoft.com/office/drawing/2010/main"/>
              </a:ext>
            </a:extLst>
          </a:blip>
          <a:srcRect l="22637" t="20584" r="7857" b="16580"/>
          <a:stretch/>
        </p:blipFill>
        <p:spPr>
          <a:xfrm>
            <a:off x="2174064" y="2346676"/>
            <a:ext cx="1810541" cy="1092372"/>
          </a:xfrm>
          <a:prstGeom prst="rect">
            <a:avLst/>
          </a:prstGeom>
        </p:spPr>
      </p:pic>
      <p:sp>
        <p:nvSpPr>
          <p:cNvPr id="16" name="TextBox 15">
            <a:extLst>
              <a:ext uri="{FF2B5EF4-FFF2-40B4-BE49-F238E27FC236}">
                <a16:creationId xmlns:a16="http://schemas.microsoft.com/office/drawing/2014/main" id="{6C33FF3A-BB7E-9012-A360-C7B5A6EE4B77}"/>
              </a:ext>
            </a:extLst>
          </p:cNvPr>
          <p:cNvSpPr txBox="1"/>
          <p:nvPr/>
        </p:nvSpPr>
        <p:spPr>
          <a:xfrm>
            <a:off x="2074975" y="3407420"/>
            <a:ext cx="1677556" cy="215444"/>
          </a:xfrm>
          <a:prstGeom prst="rect">
            <a:avLst/>
          </a:prstGeom>
          <a:noFill/>
        </p:spPr>
        <p:txBody>
          <a:bodyPr wrap="square">
            <a:spAutoFit/>
          </a:bodyPr>
          <a:lstStyle/>
          <a:p>
            <a:r>
              <a:rPr lang="en-GB" sz="800" dirty="0">
                <a:solidFill>
                  <a:srgbClr val="005248"/>
                </a:solidFill>
              </a:rPr>
              <a:t>Bumblebee burrowing in ground</a:t>
            </a:r>
            <a:endParaRPr lang="en-US" sz="700" dirty="0">
              <a:solidFill>
                <a:srgbClr val="005248"/>
              </a:solidFill>
            </a:endParaRPr>
          </a:p>
        </p:txBody>
      </p:sp>
      <p:sp>
        <p:nvSpPr>
          <p:cNvPr id="37" name="TextBox 36">
            <a:extLst>
              <a:ext uri="{FF2B5EF4-FFF2-40B4-BE49-F238E27FC236}">
                <a16:creationId xmlns:a16="http://schemas.microsoft.com/office/drawing/2014/main" id="{3A143AC9-FB77-998E-EBBA-FDD8CF799A22}"/>
              </a:ext>
            </a:extLst>
          </p:cNvPr>
          <p:cNvSpPr txBox="1"/>
          <p:nvPr/>
        </p:nvSpPr>
        <p:spPr>
          <a:xfrm>
            <a:off x="487381" y="1632821"/>
            <a:ext cx="11149068" cy="430887"/>
          </a:xfrm>
          <a:prstGeom prst="rect">
            <a:avLst/>
          </a:prstGeom>
          <a:noFill/>
        </p:spPr>
        <p:txBody>
          <a:bodyPr wrap="square">
            <a:spAutoFit/>
          </a:bodyPr>
          <a:lstStyle/>
          <a:p>
            <a:r>
              <a:rPr lang="en-GB" sz="2200" dirty="0">
                <a:solidFill>
                  <a:srgbClr val="005248"/>
                </a:solidFill>
              </a:rPr>
              <a:t>Different types of bee have different ways of coping in the winter months.</a:t>
            </a:r>
          </a:p>
        </p:txBody>
      </p:sp>
      <p:sp>
        <p:nvSpPr>
          <p:cNvPr id="38" name="TextBox 37">
            <a:extLst>
              <a:ext uri="{FF2B5EF4-FFF2-40B4-BE49-F238E27FC236}">
                <a16:creationId xmlns:a16="http://schemas.microsoft.com/office/drawing/2014/main" id="{0A9E740B-814E-6212-7B17-287170F687E3}"/>
              </a:ext>
            </a:extLst>
          </p:cNvPr>
          <p:cNvSpPr txBox="1"/>
          <p:nvPr/>
        </p:nvSpPr>
        <p:spPr>
          <a:xfrm>
            <a:off x="4410159" y="3686917"/>
            <a:ext cx="3422932" cy="1643527"/>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5248"/>
                </a:solidFill>
                <a:effectLst/>
                <a:uLnTx/>
                <a:uFillTx/>
                <a:latin typeface="+mn-lt"/>
                <a:ea typeface="+mn-ea"/>
                <a:cs typeface="+mn-cs"/>
              </a:rPr>
              <a:t>The adults will have died in the autumn. The young spend the winter </a:t>
            </a:r>
            <a:r>
              <a:rPr lang="en-GB" sz="1600" kern="1200" dirty="0">
                <a:solidFill>
                  <a:srgbClr val="005248"/>
                </a:solidFill>
                <a:effectLst/>
                <a:latin typeface="+mn-lt"/>
                <a:ea typeface="+mn-ea"/>
                <a:cs typeface="+mn-cs"/>
              </a:rPr>
              <a:t>as fully formed </a:t>
            </a:r>
            <a:r>
              <a:rPr lang="en-GB" sz="1600" kern="1200" dirty="0" smtClean="0">
                <a:solidFill>
                  <a:srgbClr val="005248"/>
                </a:solidFill>
                <a:effectLst/>
                <a:latin typeface="+mn-lt"/>
                <a:ea typeface="+mn-ea"/>
                <a:cs typeface="+mn-cs"/>
              </a:rPr>
              <a:t>bees, </a:t>
            </a:r>
            <a:r>
              <a:rPr lang="en-GB" sz="1600" kern="1200" dirty="0">
                <a:solidFill>
                  <a:srgbClr val="005248"/>
                </a:solidFill>
                <a:effectLst/>
                <a:latin typeface="+mn-lt"/>
                <a:ea typeface="+mn-ea"/>
                <a:cs typeface="+mn-cs"/>
              </a:rPr>
              <a:t>tucked up inside cocoons </a:t>
            </a:r>
            <a:r>
              <a:rPr kumimoji="0" lang="en-GB" sz="1600" b="0" i="0" u="none" strike="noStrike" kern="1200" cap="none" spc="0" normalizeH="0" baseline="0" noProof="0" dirty="0">
                <a:ln>
                  <a:noFill/>
                </a:ln>
                <a:solidFill>
                  <a:srgbClr val="005248"/>
                </a:solidFill>
                <a:effectLst/>
                <a:uLnTx/>
                <a:uFillTx/>
                <a:latin typeface="+mn-lt"/>
                <a:ea typeface="+mn-ea"/>
                <a:cs typeface="+mn-cs"/>
              </a:rPr>
              <a:t>in a variety of places. These include holes in the ground, dead trees, walls, hollow plant stems or </a:t>
            </a:r>
            <a:br>
              <a:rPr kumimoji="0" lang="en-GB" sz="1600" b="0" i="0" u="none" strike="noStrike" kern="1200" cap="none" spc="0" normalizeH="0" baseline="0" noProof="0" dirty="0">
                <a:ln>
                  <a:noFill/>
                </a:ln>
                <a:solidFill>
                  <a:srgbClr val="005248"/>
                </a:solidFill>
                <a:effectLst/>
                <a:uLnTx/>
                <a:uFillTx/>
                <a:latin typeface="+mn-lt"/>
                <a:ea typeface="+mn-ea"/>
                <a:cs typeface="+mn-cs"/>
              </a:rPr>
            </a:br>
            <a:r>
              <a:rPr kumimoji="0" lang="en-GB" sz="1600" b="0" i="0" u="none" strike="noStrike" kern="1200" cap="none" spc="0" normalizeH="0" baseline="0" noProof="0" dirty="0">
                <a:ln>
                  <a:noFill/>
                </a:ln>
                <a:solidFill>
                  <a:srgbClr val="005248"/>
                </a:solidFill>
                <a:effectLst/>
                <a:uLnTx/>
                <a:uFillTx/>
                <a:latin typeface="+mn-lt"/>
                <a:ea typeface="+mn-ea"/>
                <a:cs typeface="+mn-cs"/>
              </a:rPr>
              <a:t>bee hotels.</a:t>
            </a:r>
          </a:p>
        </p:txBody>
      </p:sp>
      <p:sp>
        <p:nvSpPr>
          <p:cNvPr id="39" name="TextBox 38">
            <a:extLst>
              <a:ext uri="{FF2B5EF4-FFF2-40B4-BE49-F238E27FC236}">
                <a16:creationId xmlns:a16="http://schemas.microsoft.com/office/drawing/2014/main" id="{424E4FBD-5D83-7766-A2E2-640F176D38C6}"/>
              </a:ext>
            </a:extLst>
          </p:cNvPr>
          <p:cNvSpPr txBox="1"/>
          <p:nvPr/>
        </p:nvSpPr>
        <p:spPr>
          <a:xfrm>
            <a:off x="8113740" y="3680860"/>
            <a:ext cx="3331722" cy="2086725"/>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5248"/>
                </a:solidFill>
                <a:effectLst/>
                <a:uLnTx/>
                <a:uFillTx/>
                <a:latin typeface="+mn-lt"/>
                <a:ea typeface="+mn-ea"/>
                <a:cs typeface="+mn-cs"/>
              </a:rPr>
              <a:t>Female worker bees feed on pollen and store honey ready to stay in their hive over winter.  They huddle around the queen bee to keep her warm. They also move around the hive in their cluster to stay warm and reach their honey stores. </a:t>
            </a:r>
            <a:r>
              <a:rPr lang="en-GB" sz="1600" kern="1200" dirty="0">
                <a:solidFill>
                  <a:srgbClr val="005248"/>
                </a:solidFill>
                <a:effectLst/>
                <a:latin typeface="+mn-lt"/>
                <a:ea typeface="+mn-ea"/>
                <a:cs typeface="+mn-cs"/>
              </a:rPr>
              <a:t>Some of these worker bees will die during the winter.</a:t>
            </a:r>
            <a:endParaRPr kumimoji="0" lang="en-GB" sz="1600" b="0" i="0" u="none" strike="noStrike" kern="1200" cap="none" spc="0" normalizeH="0" baseline="0" noProof="0" dirty="0">
              <a:ln>
                <a:noFill/>
              </a:ln>
              <a:solidFill>
                <a:srgbClr val="005248"/>
              </a:solidFill>
              <a:effectLst/>
              <a:uLnTx/>
              <a:uFillTx/>
              <a:latin typeface="+mn-lt"/>
              <a:ea typeface="+mn-ea"/>
              <a:cs typeface="+mn-cs"/>
            </a:endParaRPr>
          </a:p>
        </p:txBody>
      </p:sp>
      <p:sp>
        <p:nvSpPr>
          <p:cNvPr id="27" name="TextBox 26">
            <a:extLst>
              <a:ext uri="{FF2B5EF4-FFF2-40B4-BE49-F238E27FC236}">
                <a16:creationId xmlns:a16="http://schemas.microsoft.com/office/drawing/2014/main" id="{DD614D72-0A66-D221-7733-4672C4A161EF}"/>
              </a:ext>
            </a:extLst>
          </p:cNvPr>
          <p:cNvSpPr txBox="1"/>
          <p:nvPr/>
        </p:nvSpPr>
        <p:spPr>
          <a:xfrm>
            <a:off x="676174" y="3686917"/>
            <a:ext cx="3361818" cy="230832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600" dirty="0">
                <a:solidFill>
                  <a:srgbClr val="005248"/>
                </a:solidFill>
              </a:rPr>
              <a:t>O</a:t>
            </a:r>
            <a:r>
              <a:rPr kumimoji="0" lang="en-GB" sz="1600" b="0" i="0" u="none" strike="noStrike" kern="1200" cap="none" spc="0" normalizeH="0" baseline="0" noProof="0" dirty="0" err="1">
                <a:ln>
                  <a:noFill/>
                </a:ln>
                <a:solidFill>
                  <a:srgbClr val="005248"/>
                </a:solidFill>
                <a:effectLst/>
                <a:uLnTx/>
                <a:uFillTx/>
                <a:latin typeface="+mn-lt"/>
                <a:ea typeface="+mn-ea"/>
                <a:cs typeface="+mn-cs"/>
              </a:rPr>
              <a:t>ld</a:t>
            </a:r>
            <a:r>
              <a:rPr kumimoji="0" lang="en-GB" sz="1600" b="0" i="0" u="none" strike="noStrike" kern="1200" cap="none" spc="0" normalizeH="0" baseline="0" noProof="0" dirty="0">
                <a:ln>
                  <a:noFill/>
                </a:ln>
                <a:solidFill>
                  <a:srgbClr val="005248"/>
                </a:solidFill>
                <a:effectLst/>
                <a:uLnTx/>
                <a:uFillTx/>
                <a:latin typeface="+mn-lt"/>
                <a:ea typeface="+mn-ea"/>
                <a:cs typeface="+mn-cs"/>
              </a:rPr>
              <a:t> </a:t>
            </a:r>
            <a:r>
              <a:rPr kumimoji="0" lang="en-GB" sz="1600" b="1" i="0" u="none" strike="noStrike" kern="1200" cap="none" spc="0" normalizeH="0" baseline="0" noProof="0" dirty="0">
                <a:ln>
                  <a:noFill/>
                </a:ln>
                <a:solidFill>
                  <a:srgbClr val="005248"/>
                </a:solidFill>
                <a:effectLst/>
                <a:uLnTx/>
                <a:uFillTx/>
                <a:latin typeface="+mn-lt"/>
                <a:ea typeface="+mn-ea"/>
                <a:cs typeface="+mn-cs"/>
                <a:hlinkClick r:id="rId4" action="ppaction://hlinksldjump">
                  <a:extLst>
                    <a:ext uri="{A12FA001-AC4F-418D-AE19-62706E023703}">
                      <ahyp:hlinkClr xmlns:ahyp="http://schemas.microsoft.com/office/drawing/2018/hyperlinkcolor" xmlns="" val="tx"/>
                    </a:ext>
                  </a:extLst>
                </a:hlinkClick>
              </a:rPr>
              <a:t>queen</a:t>
            </a:r>
            <a:r>
              <a:rPr kumimoji="0" lang="en-GB" sz="1600" b="1" i="0" u="none" strike="noStrike" kern="1200" cap="none" spc="0" normalizeH="0" baseline="0" noProof="0" dirty="0">
                <a:ln>
                  <a:noFill/>
                </a:ln>
                <a:solidFill>
                  <a:srgbClr val="005248"/>
                </a:solidFill>
                <a:effectLst/>
                <a:uLnTx/>
                <a:uFillTx/>
                <a:latin typeface="+mn-lt"/>
                <a:ea typeface="+mn-ea"/>
                <a:cs typeface="+mn-cs"/>
              </a:rPr>
              <a:t> </a:t>
            </a:r>
            <a:r>
              <a:rPr kumimoji="0" lang="en-GB" sz="1600" b="0" i="0" u="none" strike="noStrike" kern="1200" cap="none" spc="0" normalizeH="0" baseline="0" noProof="0" dirty="0">
                <a:ln>
                  <a:noFill/>
                </a:ln>
                <a:solidFill>
                  <a:srgbClr val="005248"/>
                </a:solidFill>
                <a:effectLst/>
                <a:uLnTx/>
                <a:uFillTx/>
                <a:latin typeface="+mn-lt"/>
                <a:ea typeface="+mn-ea"/>
                <a:cs typeface="+mn-cs"/>
              </a:rPr>
              <a:t>bees, male and worker bumblebees do not survive the colder winter months. Only newly-hatched and </a:t>
            </a:r>
            <a:r>
              <a:rPr kumimoji="0" lang="en-GB" sz="1600" b="1" i="0" u="none" strike="noStrike" kern="1200" cap="none" spc="0" normalizeH="0" baseline="0" noProof="0" dirty="0">
                <a:ln>
                  <a:noFill/>
                </a:ln>
                <a:solidFill>
                  <a:srgbClr val="005248"/>
                </a:solidFill>
                <a:effectLst/>
                <a:uLnTx/>
                <a:uFillTx/>
                <a:latin typeface="+mn-lt"/>
                <a:ea typeface="+mn-ea"/>
                <a:cs typeface="+mn-cs"/>
                <a:hlinkClick r:id="rId5" action="ppaction://hlinksldjump">
                  <a:extLst>
                    <a:ext uri="{A12FA001-AC4F-418D-AE19-62706E023703}">
                      <ahyp:hlinkClr xmlns:ahyp="http://schemas.microsoft.com/office/drawing/2018/hyperlinkcolor" xmlns="" val="tx"/>
                    </a:ext>
                  </a:extLst>
                </a:hlinkClick>
              </a:rPr>
              <a:t>mated</a:t>
            </a:r>
            <a:r>
              <a:rPr kumimoji="0" lang="en-GB" sz="1600" b="0" i="0" u="none" strike="noStrike" kern="1200" cap="none" spc="0" normalizeH="0" baseline="0" noProof="0" dirty="0">
                <a:ln>
                  <a:noFill/>
                </a:ln>
                <a:solidFill>
                  <a:srgbClr val="005248"/>
                </a:solidFill>
                <a:effectLst/>
                <a:uLnTx/>
                <a:uFillTx/>
                <a:latin typeface="+mn-lt"/>
                <a:ea typeface="+mn-ea"/>
                <a:cs typeface="+mn-cs"/>
              </a:rPr>
              <a:t> bumblebee queens survive the winter, feeding on </a:t>
            </a:r>
            <a:r>
              <a:rPr kumimoji="0" lang="en-GB" sz="1600" b="1" i="0" u="none" strike="noStrike" kern="1200" cap="none" spc="0" normalizeH="0" baseline="0" noProof="0" dirty="0">
                <a:ln>
                  <a:noFill/>
                </a:ln>
                <a:solidFill>
                  <a:srgbClr val="005248"/>
                </a:solidFill>
                <a:effectLst/>
                <a:uLnTx/>
                <a:uFillTx/>
                <a:latin typeface="+mn-lt"/>
                <a:ea typeface="+mn-ea"/>
                <a:cs typeface="+mn-cs"/>
                <a:hlinkClick r:id="rId6" action="ppaction://hlinksldjump">
                  <a:extLst>
                    <a:ext uri="{A12FA001-AC4F-418D-AE19-62706E023703}">
                      <ahyp:hlinkClr xmlns:ahyp="http://schemas.microsoft.com/office/drawing/2018/hyperlinkcolor" xmlns="" val="tx"/>
                    </a:ext>
                  </a:extLst>
                </a:hlinkClick>
              </a:rPr>
              <a:t>nectar</a:t>
            </a:r>
            <a:r>
              <a:rPr kumimoji="0" lang="en-GB" sz="1600" b="0" i="0" u="none" strike="noStrike" kern="1200" cap="none" spc="0" normalizeH="0" baseline="0" noProof="0" dirty="0">
                <a:ln>
                  <a:noFill/>
                </a:ln>
                <a:solidFill>
                  <a:srgbClr val="005248"/>
                </a:solidFill>
                <a:effectLst/>
                <a:uLnTx/>
                <a:uFillTx/>
                <a:latin typeface="+mn-lt"/>
                <a:ea typeface="+mn-ea"/>
                <a:cs typeface="+mn-cs"/>
              </a:rPr>
              <a:t> and </a:t>
            </a:r>
            <a:r>
              <a:rPr kumimoji="0" lang="en-GB" sz="1600" b="1" i="0" u="none" strike="noStrike" kern="1200" cap="none" spc="0" normalizeH="0" baseline="0" noProof="0" dirty="0">
                <a:ln>
                  <a:noFill/>
                </a:ln>
                <a:solidFill>
                  <a:srgbClr val="005248"/>
                </a:solidFill>
                <a:effectLst/>
                <a:uLnTx/>
                <a:uFillTx/>
                <a:latin typeface="+mn-lt"/>
                <a:ea typeface="+mn-ea"/>
                <a:cs typeface="+mn-cs"/>
                <a:hlinkClick r:id="rId7" action="ppaction://hlinksldjump">
                  <a:extLst>
                    <a:ext uri="{A12FA001-AC4F-418D-AE19-62706E023703}">
                      <ahyp:hlinkClr xmlns:ahyp="http://schemas.microsoft.com/office/drawing/2018/hyperlinkcolor" xmlns="" val="tx"/>
                    </a:ext>
                  </a:extLst>
                </a:hlinkClick>
              </a:rPr>
              <a:t>pollen</a:t>
            </a:r>
            <a:r>
              <a:rPr kumimoji="0" lang="en-GB" sz="1600" b="0" i="0" u="none" strike="noStrike" kern="1200" cap="none" spc="0" normalizeH="0" baseline="0" noProof="0" dirty="0">
                <a:ln>
                  <a:noFill/>
                </a:ln>
                <a:solidFill>
                  <a:srgbClr val="005248"/>
                </a:solidFill>
                <a:effectLst/>
                <a:uLnTx/>
                <a:uFillTx/>
                <a:latin typeface="+mn-lt"/>
                <a:ea typeface="+mn-ea"/>
                <a:cs typeface="+mn-cs"/>
              </a:rPr>
              <a:t> which help to build up fat stores. After this they usually go underground into an old mouse hole, where they are protected from the cold, damp weather.</a:t>
            </a:r>
          </a:p>
        </p:txBody>
      </p:sp>
      <p:sp>
        <p:nvSpPr>
          <p:cNvPr id="19" name="TextBox 18">
            <a:extLst>
              <a:ext uri="{FF2B5EF4-FFF2-40B4-BE49-F238E27FC236}">
                <a16:creationId xmlns:a16="http://schemas.microsoft.com/office/drawing/2014/main" id="{4BD771C1-AC3E-2893-D614-894E96652B0C}"/>
              </a:ext>
            </a:extLst>
          </p:cNvPr>
          <p:cNvSpPr txBox="1"/>
          <p:nvPr/>
        </p:nvSpPr>
        <p:spPr>
          <a:xfrm>
            <a:off x="674959" y="2341466"/>
            <a:ext cx="1379698" cy="369332"/>
          </a:xfrm>
          <a:prstGeom prst="rect">
            <a:avLst/>
          </a:prstGeom>
          <a:noFill/>
        </p:spPr>
        <p:txBody>
          <a:bodyPr wrap="square">
            <a:spAutoFit/>
          </a:bodyPr>
          <a:lstStyle/>
          <a:p>
            <a:r>
              <a:rPr kumimoji="0" lang="en-GB" sz="1800" i="0" u="none" strike="noStrike" kern="1200" cap="none" spc="0" normalizeH="0" baseline="0" noProof="0" dirty="0">
                <a:ln>
                  <a:noFill/>
                </a:ln>
                <a:solidFill>
                  <a:srgbClr val="005248"/>
                </a:solidFill>
                <a:effectLst/>
                <a:uLnTx/>
                <a:uFillTx/>
                <a:latin typeface="+mn-lt"/>
                <a:ea typeface="+mn-ea"/>
                <a:cs typeface="+mn-cs"/>
              </a:rPr>
              <a:t>Bumblebees</a:t>
            </a:r>
            <a:endParaRPr lang="en-US" dirty="0"/>
          </a:p>
        </p:txBody>
      </p:sp>
      <p:pic>
        <p:nvPicPr>
          <p:cNvPr id="20" name="Picture 19">
            <a:extLst>
              <a:ext uri="{FF2B5EF4-FFF2-40B4-BE49-F238E27FC236}">
                <a16:creationId xmlns:a16="http://schemas.microsoft.com/office/drawing/2014/main" id="{EC251ADD-BA1F-6C07-96A6-6FBC6A7D3EC9}"/>
              </a:ext>
            </a:extLst>
          </p:cNvPr>
          <p:cNvPicPr>
            <a:picLocks/>
          </p:cNvPicPr>
          <p:nvPr/>
        </p:nvPicPr>
        <p:blipFill>
          <a:blip r:embed="rId8" cstate="screen">
            <a:extLst>
              <a:ext uri="{28A0092B-C50C-407E-A947-70E740481C1C}">
                <a14:useLocalDpi xmlns:a14="http://schemas.microsoft.com/office/drawing/2010/main"/>
              </a:ext>
            </a:extLst>
          </a:blip>
          <a:srcRect t="4551" b="4551"/>
          <a:stretch/>
        </p:blipFill>
        <p:spPr>
          <a:xfrm>
            <a:off x="5904493" y="2346676"/>
            <a:ext cx="1810541" cy="1092372"/>
          </a:xfrm>
          <a:prstGeom prst="rect">
            <a:avLst/>
          </a:prstGeom>
        </p:spPr>
      </p:pic>
      <p:sp>
        <p:nvSpPr>
          <p:cNvPr id="21" name="TextBox 20">
            <a:extLst>
              <a:ext uri="{FF2B5EF4-FFF2-40B4-BE49-F238E27FC236}">
                <a16:creationId xmlns:a16="http://schemas.microsoft.com/office/drawing/2014/main" id="{AEFC36C0-D4CF-55E9-B5CD-4B04CA70F183}"/>
              </a:ext>
            </a:extLst>
          </p:cNvPr>
          <p:cNvSpPr txBox="1"/>
          <p:nvPr/>
        </p:nvSpPr>
        <p:spPr>
          <a:xfrm>
            <a:off x="5805404" y="3407420"/>
            <a:ext cx="1909630" cy="215444"/>
          </a:xfrm>
          <a:prstGeom prst="rect">
            <a:avLst/>
          </a:prstGeom>
          <a:noFill/>
        </p:spPr>
        <p:txBody>
          <a:bodyPr wrap="square">
            <a:spAutoFit/>
          </a:bodyPr>
          <a:lstStyle/>
          <a:p>
            <a:r>
              <a:rPr lang="en-GB" sz="800" dirty="0">
                <a:solidFill>
                  <a:srgbClr val="005248"/>
                </a:solidFill>
              </a:rPr>
              <a:t>Leafcutter bees nesting in a bee hotel</a:t>
            </a:r>
            <a:endParaRPr lang="en-US" sz="700" dirty="0">
              <a:solidFill>
                <a:srgbClr val="005248"/>
              </a:solidFill>
            </a:endParaRPr>
          </a:p>
        </p:txBody>
      </p:sp>
      <p:sp>
        <p:nvSpPr>
          <p:cNvPr id="22" name="TextBox 21">
            <a:extLst>
              <a:ext uri="{FF2B5EF4-FFF2-40B4-BE49-F238E27FC236}">
                <a16:creationId xmlns:a16="http://schemas.microsoft.com/office/drawing/2014/main" id="{D2201BB6-922A-E70A-A9A3-7B061100CA17}"/>
              </a:ext>
            </a:extLst>
          </p:cNvPr>
          <p:cNvSpPr txBox="1"/>
          <p:nvPr/>
        </p:nvSpPr>
        <p:spPr>
          <a:xfrm>
            <a:off x="4405388" y="2341466"/>
            <a:ext cx="1499104" cy="369332"/>
          </a:xfrm>
          <a:prstGeom prst="rect">
            <a:avLst/>
          </a:prstGeom>
          <a:noFill/>
        </p:spPr>
        <p:txBody>
          <a:bodyPr wrap="square">
            <a:spAutoFit/>
          </a:bodyPr>
          <a:lstStyle/>
          <a:p>
            <a:r>
              <a:rPr kumimoji="0" lang="en-GB" sz="1800" i="0" u="none" strike="noStrike" kern="1200" cap="none" spc="0" normalizeH="0" baseline="0" noProof="0" dirty="0">
                <a:ln>
                  <a:noFill/>
                </a:ln>
                <a:solidFill>
                  <a:srgbClr val="005248"/>
                </a:solidFill>
                <a:effectLst/>
                <a:uLnTx/>
                <a:uFillTx/>
                <a:latin typeface="+mn-lt"/>
                <a:ea typeface="+mn-ea"/>
                <a:cs typeface="+mn-cs"/>
              </a:rPr>
              <a:t>Solitary</a:t>
            </a:r>
            <a:r>
              <a:rPr kumimoji="0" lang="en-GB" sz="1800" b="1" i="0" u="none" strike="noStrike" kern="1200" cap="none" spc="0" normalizeH="0" baseline="0" noProof="0" dirty="0">
                <a:ln>
                  <a:noFill/>
                </a:ln>
                <a:solidFill>
                  <a:srgbClr val="005248"/>
                </a:solidFill>
                <a:effectLst/>
                <a:uLnTx/>
                <a:uFillTx/>
                <a:latin typeface="+mn-lt"/>
                <a:ea typeface="+mn-ea"/>
                <a:cs typeface="+mn-cs"/>
              </a:rPr>
              <a:t> </a:t>
            </a:r>
            <a:r>
              <a:rPr kumimoji="0" lang="en-GB" sz="1800" i="0" u="none" strike="noStrike" kern="1200" cap="none" spc="0" normalizeH="0" baseline="0" noProof="0" dirty="0">
                <a:ln>
                  <a:noFill/>
                </a:ln>
                <a:solidFill>
                  <a:srgbClr val="005248"/>
                </a:solidFill>
                <a:effectLst/>
                <a:uLnTx/>
                <a:uFillTx/>
                <a:latin typeface="+mn-lt"/>
                <a:ea typeface="+mn-ea"/>
                <a:cs typeface="+mn-cs"/>
              </a:rPr>
              <a:t>bees</a:t>
            </a:r>
            <a:endParaRPr lang="en-US" dirty="0"/>
          </a:p>
        </p:txBody>
      </p:sp>
      <p:pic>
        <p:nvPicPr>
          <p:cNvPr id="25" name="Picture 24">
            <a:extLst>
              <a:ext uri="{FF2B5EF4-FFF2-40B4-BE49-F238E27FC236}">
                <a16:creationId xmlns:a16="http://schemas.microsoft.com/office/drawing/2014/main" id="{97C5ADCF-46A8-7931-7E87-E24E2E3C5668}"/>
              </a:ext>
            </a:extLst>
          </p:cNvPr>
          <p:cNvPicPr>
            <a:picLocks/>
          </p:cNvPicPr>
          <p:nvPr/>
        </p:nvPicPr>
        <p:blipFill>
          <a:blip r:embed="rId9" cstate="screen">
            <a:extLst>
              <a:ext uri="{28A0092B-C50C-407E-A947-70E740481C1C}">
                <a14:useLocalDpi xmlns:a14="http://schemas.microsoft.com/office/drawing/2010/main"/>
              </a:ext>
            </a:extLst>
          </a:blip>
          <a:srcRect t="9777" b="9777"/>
          <a:stretch/>
        </p:blipFill>
        <p:spPr>
          <a:xfrm>
            <a:off x="9634921" y="2346676"/>
            <a:ext cx="1810541" cy="1092372"/>
          </a:xfrm>
          <a:prstGeom prst="rect">
            <a:avLst/>
          </a:prstGeom>
        </p:spPr>
      </p:pic>
      <p:sp>
        <p:nvSpPr>
          <p:cNvPr id="26" name="TextBox 25">
            <a:extLst>
              <a:ext uri="{FF2B5EF4-FFF2-40B4-BE49-F238E27FC236}">
                <a16:creationId xmlns:a16="http://schemas.microsoft.com/office/drawing/2014/main" id="{619B6D9C-7708-E176-1AE6-F28F02FB40EC}"/>
              </a:ext>
            </a:extLst>
          </p:cNvPr>
          <p:cNvSpPr txBox="1"/>
          <p:nvPr/>
        </p:nvSpPr>
        <p:spPr>
          <a:xfrm>
            <a:off x="9535832" y="3407420"/>
            <a:ext cx="1677556" cy="215444"/>
          </a:xfrm>
          <a:prstGeom prst="rect">
            <a:avLst/>
          </a:prstGeom>
          <a:noFill/>
        </p:spPr>
        <p:txBody>
          <a:bodyPr wrap="square">
            <a:spAutoFit/>
          </a:bodyPr>
          <a:lstStyle/>
          <a:p>
            <a:r>
              <a:rPr lang="en-US" sz="800" dirty="0">
                <a:solidFill>
                  <a:srgbClr val="005248"/>
                </a:solidFill>
                <a:latin typeface="Calibri" panose="020F0502020204030204" pitchFamily="34" charset="0"/>
                <a:cs typeface="Calibri" panose="020F0502020204030204" pitchFamily="34" charset="0"/>
              </a:rPr>
              <a:t>Bee </a:t>
            </a:r>
            <a:r>
              <a:rPr lang="en-US" sz="800" dirty="0" smtClean="0">
                <a:solidFill>
                  <a:srgbClr val="005248"/>
                </a:solidFill>
                <a:latin typeface="Calibri" panose="020F0502020204030204" pitchFamily="34" charset="0"/>
                <a:cs typeface="Calibri" panose="020F0502020204030204" pitchFamily="34" charset="0"/>
              </a:rPr>
              <a:t>hives</a:t>
            </a:r>
            <a:endParaRPr lang="en-US" sz="800" dirty="0">
              <a:solidFill>
                <a:srgbClr val="005248"/>
              </a:solidFill>
            </a:endParaRPr>
          </a:p>
        </p:txBody>
      </p:sp>
      <p:sp>
        <p:nvSpPr>
          <p:cNvPr id="30" name="TextBox 29">
            <a:extLst>
              <a:ext uri="{FF2B5EF4-FFF2-40B4-BE49-F238E27FC236}">
                <a16:creationId xmlns:a16="http://schemas.microsoft.com/office/drawing/2014/main" id="{92163EF0-1202-B1BB-3E50-4570FF7F8384}"/>
              </a:ext>
            </a:extLst>
          </p:cNvPr>
          <p:cNvSpPr txBox="1"/>
          <p:nvPr/>
        </p:nvSpPr>
        <p:spPr>
          <a:xfrm>
            <a:off x="8135816" y="2341466"/>
            <a:ext cx="1379698" cy="369332"/>
          </a:xfrm>
          <a:prstGeom prst="rect">
            <a:avLst/>
          </a:prstGeom>
          <a:noFill/>
        </p:spPr>
        <p:txBody>
          <a:bodyPr wrap="square">
            <a:spAutoFit/>
          </a:bodyPr>
          <a:lstStyle/>
          <a:p>
            <a:r>
              <a:rPr kumimoji="0" lang="en-GB" sz="1800" i="0" u="none" strike="noStrike" kern="1200" cap="none" spc="0" normalizeH="0" baseline="0" noProof="0" dirty="0">
                <a:ln>
                  <a:noFill/>
                </a:ln>
                <a:solidFill>
                  <a:srgbClr val="005248"/>
                </a:solidFill>
                <a:effectLst/>
                <a:uLnTx/>
                <a:uFillTx/>
                <a:latin typeface="+mn-lt"/>
                <a:ea typeface="+mn-ea"/>
                <a:cs typeface="+mn-cs"/>
              </a:rPr>
              <a:t>Honeybees</a:t>
            </a:r>
            <a:endParaRPr lang="en-US" dirty="0"/>
          </a:p>
        </p:txBody>
      </p:sp>
      <p:pic>
        <p:nvPicPr>
          <p:cNvPr id="33" name="Picture 32">
            <a:extLst>
              <a:ext uri="{FF2B5EF4-FFF2-40B4-BE49-F238E27FC236}">
                <a16:creationId xmlns:a16="http://schemas.microsoft.com/office/drawing/2014/main" id="{002F9909-E544-E1BD-BD60-7F4E2B3CEE1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3293"/>
          <a:stretch/>
        </p:blipFill>
        <p:spPr>
          <a:xfrm>
            <a:off x="2738831" y="0"/>
            <a:ext cx="2308049" cy="1162647"/>
          </a:xfrm>
          <a:prstGeom prst="rect">
            <a:avLst/>
          </a:prstGeom>
        </p:spPr>
      </p:pic>
      <p:pic>
        <p:nvPicPr>
          <p:cNvPr id="35" name="Picture 34">
            <a:extLst>
              <a:ext uri="{FF2B5EF4-FFF2-40B4-BE49-F238E27FC236}">
                <a16:creationId xmlns:a16="http://schemas.microsoft.com/office/drawing/2014/main" id="{329B7DA8-294F-DD1C-A41E-DBF151184010}"/>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rot="6701938">
            <a:off x="5168102" y="315362"/>
            <a:ext cx="712780" cy="769052"/>
          </a:xfrm>
          <a:prstGeom prst="rect">
            <a:avLst/>
          </a:prstGeom>
        </p:spPr>
      </p:pic>
      <p:pic>
        <p:nvPicPr>
          <p:cNvPr id="4" name="Picture 3">
            <a:hlinkClick r:id="" action="ppaction://hlinkshowjump?jump=nextslide"/>
            <a:extLst>
              <a:ext uri="{FF2B5EF4-FFF2-40B4-BE49-F238E27FC236}">
                <a16:creationId xmlns:a16="http://schemas.microsoft.com/office/drawing/2014/main" id="{FF85393E-18B8-37BB-3E2E-73CA56777166}"/>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5" name="Picture 4">
            <a:hlinkClick r:id="" action="ppaction://hlinkshowjump?jump=previousslide"/>
            <a:extLst>
              <a:ext uri="{FF2B5EF4-FFF2-40B4-BE49-F238E27FC236}">
                <a16:creationId xmlns:a16="http://schemas.microsoft.com/office/drawing/2014/main" id="{CED37B8D-DF95-3421-D9DD-7793675B3798}"/>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10622840" y="267915"/>
            <a:ext cx="308460" cy="270496"/>
          </a:xfrm>
          <a:prstGeom prst="rect">
            <a:avLst/>
          </a:prstGeom>
        </p:spPr>
      </p:pic>
      <p:pic>
        <p:nvPicPr>
          <p:cNvPr id="2" name="Picture 1">
            <a:extLst>
              <a:ext uri="{FF2B5EF4-FFF2-40B4-BE49-F238E27FC236}">
                <a16:creationId xmlns:a16="http://schemas.microsoft.com/office/drawing/2014/main" id="{67EC9EE5-7D2D-1E5B-ACD9-9BAD57A5D95F}"/>
              </a:ext>
            </a:extLst>
          </p:cNvPr>
          <p:cNvPicPr>
            <a:picLocks noChangeAspect="1"/>
          </p:cNvPicPr>
          <p:nvPr/>
        </p:nvPicPr>
        <p:blipFill>
          <a:blip r:embed="rId14"/>
          <a:srcRect/>
          <a:stretch/>
        </p:blipFill>
        <p:spPr>
          <a:xfrm>
            <a:off x="550863" y="326929"/>
            <a:ext cx="2354381" cy="483775"/>
          </a:xfrm>
          <a:prstGeom prst="rect">
            <a:avLst/>
          </a:prstGeom>
        </p:spPr>
      </p:pic>
    </p:spTree>
    <p:extLst>
      <p:ext uri="{BB962C8B-B14F-4D97-AF65-F5344CB8AC3E}">
        <p14:creationId xmlns:p14="http://schemas.microsoft.com/office/powerpoint/2010/main" val="2639857627"/>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7CD97D-004B-AF1C-8E0E-3337E16B346F}"/>
              </a:ext>
            </a:extLst>
          </p:cNvPr>
          <p:cNvSpPr/>
          <p:nvPr/>
        </p:nvSpPr>
        <p:spPr>
          <a:xfrm>
            <a:off x="-3" y="810705"/>
            <a:ext cx="12192003" cy="5498019"/>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68FA64E-C53E-CA98-0D79-207059D3C6D6}"/>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pic>
        <p:nvPicPr>
          <p:cNvPr id="20" name="Picture 19">
            <a:extLst>
              <a:ext uri="{FF2B5EF4-FFF2-40B4-BE49-F238E27FC236}">
                <a16:creationId xmlns:a16="http://schemas.microsoft.com/office/drawing/2014/main" id="{AEBC3845-E8DC-5756-0882-AE838695A74E}"/>
              </a:ext>
            </a:extLst>
          </p:cNvPr>
          <p:cNvPicPr>
            <a:picLocks/>
          </p:cNvPicPr>
          <p:nvPr/>
        </p:nvPicPr>
        <p:blipFill rotWithShape="1">
          <a:blip r:embed="rId3" cstate="screen">
            <a:extLst>
              <a:ext uri="{28A0092B-C50C-407E-A947-70E740481C1C}">
                <a14:useLocalDpi xmlns:a14="http://schemas.microsoft.com/office/drawing/2010/main"/>
              </a:ext>
            </a:extLst>
          </a:blip>
          <a:srcRect l="21227" t="31842" r="12279" b="1704"/>
          <a:stretch/>
        </p:blipFill>
        <p:spPr>
          <a:xfrm>
            <a:off x="6184896" y="2364814"/>
            <a:ext cx="5433900" cy="3604561"/>
          </a:xfrm>
          <a:prstGeom prst="rect">
            <a:avLst/>
          </a:prstGeom>
        </p:spPr>
      </p:pic>
      <p:sp>
        <p:nvSpPr>
          <p:cNvPr id="24" name="TextBox 23">
            <a:extLst>
              <a:ext uri="{FF2B5EF4-FFF2-40B4-BE49-F238E27FC236}">
                <a16:creationId xmlns:a16="http://schemas.microsoft.com/office/drawing/2014/main" id="{11C56E66-20B6-EC02-17C5-AB14E14C1952}"/>
              </a:ext>
            </a:extLst>
          </p:cNvPr>
          <p:cNvSpPr txBox="1"/>
          <p:nvPr/>
        </p:nvSpPr>
        <p:spPr>
          <a:xfrm>
            <a:off x="491293" y="5969376"/>
            <a:ext cx="3474057" cy="215444"/>
          </a:xfrm>
          <a:prstGeom prst="rect">
            <a:avLst/>
          </a:prstGeom>
          <a:noFill/>
        </p:spPr>
        <p:txBody>
          <a:bodyPr wrap="square" rtlCol="0">
            <a:spAutoFit/>
          </a:bodyPr>
          <a:lstStyle/>
          <a:p>
            <a:r>
              <a:rPr lang="en-GB" sz="800" dirty="0">
                <a:solidFill>
                  <a:srgbClr val="005248"/>
                </a:solidFill>
              </a:rPr>
              <a:t>A bug and bee hotel</a:t>
            </a:r>
            <a:endParaRPr lang="en-GB" sz="800" baseline="-25000" dirty="0">
              <a:solidFill>
                <a:srgbClr val="005248"/>
              </a:solidFill>
            </a:endParaRPr>
          </a:p>
        </p:txBody>
      </p:sp>
      <p:sp>
        <p:nvSpPr>
          <p:cNvPr id="8" name="TextBox 7">
            <a:extLst>
              <a:ext uri="{FF2B5EF4-FFF2-40B4-BE49-F238E27FC236}">
                <a16:creationId xmlns:a16="http://schemas.microsoft.com/office/drawing/2014/main" id="{DD67EA50-D93B-7740-A94B-37A26527F2BD}"/>
              </a:ext>
            </a:extLst>
          </p:cNvPr>
          <p:cNvSpPr txBox="1"/>
          <p:nvPr/>
        </p:nvSpPr>
        <p:spPr>
          <a:xfrm>
            <a:off x="487382" y="1594579"/>
            <a:ext cx="11131414" cy="646331"/>
          </a:xfrm>
          <a:prstGeom prst="rect">
            <a:avLst/>
          </a:prstGeom>
          <a:noFill/>
        </p:spPr>
        <p:txBody>
          <a:bodyPr wrap="square">
            <a:spAutoFit/>
          </a:bodyPr>
          <a:lstStyle/>
          <a:p>
            <a:pPr marL="0" indent="0">
              <a:buNone/>
            </a:pPr>
            <a:r>
              <a:rPr lang="en-GB" dirty="0">
                <a:solidFill>
                  <a:srgbClr val="005248"/>
                </a:solidFill>
              </a:rPr>
              <a:t>Spot places where bees might like to spend the winter. They might be old mouse holes, bee hotels, hollow plant stems, dead trees or holes in the cement in an outside wall. How many can you find?</a:t>
            </a:r>
          </a:p>
        </p:txBody>
      </p:sp>
      <p:grpSp>
        <p:nvGrpSpPr>
          <p:cNvPr id="26" name="Group 25">
            <a:extLst>
              <a:ext uri="{FF2B5EF4-FFF2-40B4-BE49-F238E27FC236}">
                <a16:creationId xmlns:a16="http://schemas.microsoft.com/office/drawing/2014/main" id="{095CA6A8-97CC-1A3E-A98F-6A9AEB3A5C33}"/>
              </a:ext>
            </a:extLst>
          </p:cNvPr>
          <p:cNvGrpSpPr/>
          <p:nvPr/>
        </p:nvGrpSpPr>
        <p:grpSpPr>
          <a:xfrm>
            <a:off x="5162841" y="-3920"/>
            <a:ext cx="3941623" cy="1283084"/>
            <a:chOff x="850595" y="4710774"/>
            <a:chExt cx="3170187" cy="1031965"/>
          </a:xfrm>
        </p:grpSpPr>
        <p:pic>
          <p:nvPicPr>
            <p:cNvPr id="23" name="Picture 22">
              <a:extLst>
                <a:ext uri="{FF2B5EF4-FFF2-40B4-BE49-F238E27FC236}">
                  <a16:creationId xmlns:a16="http://schemas.microsoft.com/office/drawing/2014/main" id="{4CB543B8-4205-BD33-D11C-A95B3838F7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1915" b="-1"/>
            <a:stretch/>
          </p:blipFill>
          <p:spPr>
            <a:xfrm>
              <a:off x="850595" y="4710774"/>
              <a:ext cx="2308049" cy="1031965"/>
            </a:xfrm>
            <a:prstGeom prst="rect">
              <a:avLst/>
            </a:prstGeom>
          </p:spPr>
        </p:pic>
        <p:pic>
          <p:nvPicPr>
            <p:cNvPr id="25" name="Picture 24">
              <a:extLst>
                <a:ext uri="{FF2B5EF4-FFF2-40B4-BE49-F238E27FC236}">
                  <a16:creationId xmlns:a16="http://schemas.microsoft.com/office/drawing/2014/main" id="{589C16BC-8C1F-50F5-B691-94F8F271F63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6701938">
              <a:off x="3279866" y="4895454"/>
              <a:ext cx="712780" cy="769052"/>
            </a:xfrm>
            <a:prstGeom prst="rect">
              <a:avLst/>
            </a:prstGeom>
          </p:spPr>
        </p:pic>
      </p:grpSp>
      <p:pic>
        <p:nvPicPr>
          <p:cNvPr id="9" name="Picture 8">
            <a:extLst>
              <a:ext uri="{FF2B5EF4-FFF2-40B4-BE49-F238E27FC236}">
                <a16:creationId xmlns:a16="http://schemas.microsoft.com/office/drawing/2014/main" id="{2E483BA9-8A20-FA05-0AA8-3E86C50423EC}"/>
              </a:ext>
            </a:extLst>
          </p:cNvPr>
          <p:cNvPicPr>
            <a:picLocks/>
          </p:cNvPicPr>
          <p:nvPr/>
        </p:nvPicPr>
        <p:blipFill rotWithShape="1">
          <a:blip r:embed="rId6" cstate="screen">
            <a:extLst>
              <a:ext uri="{28A0092B-C50C-407E-A947-70E740481C1C}">
                <a14:useLocalDpi xmlns:a14="http://schemas.microsoft.com/office/drawing/2010/main"/>
              </a:ext>
            </a:extLst>
          </a:blip>
          <a:srcRect l="1375" t="857" r="1375" b="2109"/>
          <a:stretch/>
        </p:blipFill>
        <p:spPr>
          <a:xfrm>
            <a:off x="573204" y="2364814"/>
            <a:ext cx="5433900" cy="3604562"/>
          </a:xfrm>
          <a:prstGeom prst="rect">
            <a:avLst/>
          </a:prstGeom>
        </p:spPr>
      </p:pic>
      <p:sp>
        <p:nvSpPr>
          <p:cNvPr id="10" name="TextBox 9">
            <a:extLst>
              <a:ext uri="{FF2B5EF4-FFF2-40B4-BE49-F238E27FC236}">
                <a16:creationId xmlns:a16="http://schemas.microsoft.com/office/drawing/2014/main" id="{537FEE45-3C80-25F5-555C-9DE5889FCB68}"/>
              </a:ext>
            </a:extLst>
          </p:cNvPr>
          <p:cNvSpPr txBox="1"/>
          <p:nvPr/>
        </p:nvSpPr>
        <p:spPr>
          <a:xfrm>
            <a:off x="6099074" y="5969376"/>
            <a:ext cx="3474057" cy="215444"/>
          </a:xfrm>
          <a:prstGeom prst="rect">
            <a:avLst/>
          </a:prstGeom>
          <a:noFill/>
        </p:spPr>
        <p:txBody>
          <a:bodyPr wrap="square" rtlCol="0">
            <a:spAutoFit/>
          </a:bodyPr>
          <a:lstStyle/>
          <a:p>
            <a:r>
              <a:rPr lang="en-GB" sz="800" dirty="0">
                <a:solidFill>
                  <a:srgbClr val="005248"/>
                </a:solidFill>
              </a:rPr>
              <a:t>A hibernation house for a bumblebee</a:t>
            </a:r>
            <a:endParaRPr lang="en-GB" sz="800" baseline="-25000" dirty="0">
              <a:solidFill>
                <a:srgbClr val="005248"/>
              </a:solidFill>
            </a:endParaRPr>
          </a:p>
        </p:txBody>
      </p:sp>
      <p:pic>
        <p:nvPicPr>
          <p:cNvPr id="4" name="Picture 3">
            <a:hlinkClick r:id="" action="ppaction://hlinkshowjump?jump=nextslide"/>
            <a:extLst>
              <a:ext uri="{FF2B5EF4-FFF2-40B4-BE49-F238E27FC236}">
                <a16:creationId xmlns:a16="http://schemas.microsoft.com/office/drawing/2014/main" id="{A02AED89-6E8E-6C12-D055-92255F6FFA0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5" name="Picture 4">
            <a:hlinkClick r:id="" action="ppaction://hlinkshowjump?jump=previousslide"/>
            <a:extLst>
              <a:ext uri="{FF2B5EF4-FFF2-40B4-BE49-F238E27FC236}">
                <a16:creationId xmlns:a16="http://schemas.microsoft.com/office/drawing/2014/main" id="{E6D0C7FB-C9F5-43C9-C0E8-7EDA9FFBF1CE}"/>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622840" y="267915"/>
            <a:ext cx="308460" cy="270496"/>
          </a:xfrm>
          <a:prstGeom prst="rect">
            <a:avLst/>
          </a:prstGeom>
        </p:spPr>
      </p:pic>
      <p:sp>
        <p:nvSpPr>
          <p:cNvPr id="2" name="TextBox 1">
            <a:extLst>
              <a:ext uri="{FF2B5EF4-FFF2-40B4-BE49-F238E27FC236}">
                <a16:creationId xmlns:a16="http://schemas.microsoft.com/office/drawing/2014/main" id="{ED92CCBB-D0EA-5AF9-D2EA-607988BA675C}"/>
              </a:ext>
            </a:extLst>
          </p:cNvPr>
          <p:cNvSpPr txBox="1"/>
          <p:nvPr/>
        </p:nvSpPr>
        <p:spPr>
          <a:xfrm>
            <a:off x="487381" y="1204535"/>
            <a:ext cx="11149068" cy="430887"/>
          </a:xfrm>
          <a:prstGeom prst="rect">
            <a:avLst/>
          </a:prstGeom>
          <a:noFill/>
        </p:spPr>
        <p:txBody>
          <a:bodyPr wrap="square">
            <a:spAutoFit/>
          </a:bodyPr>
          <a:lstStyle/>
          <a:p>
            <a:r>
              <a:rPr lang="en-GB" sz="2200" dirty="0">
                <a:solidFill>
                  <a:srgbClr val="005248"/>
                </a:solidFill>
              </a:rPr>
              <a:t>Learning activity: look for winter bee habitats</a:t>
            </a:r>
          </a:p>
        </p:txBody>
      </p:sp>
      <p:pic>
        <p:nvPicPr>
          <p:cNvPr id="3" name="Picture 2">
            <a:extLst>
              <a:ext uri="{FF2B5EF4-FFF2-40B4-BE49-F238E27FC236}">
                <a16:creationId xmlns:a16="http://schemas.microsoft.com/office/drawing/2014/main" id="{E1B0924C-F1D8-2637-A2D3-A081867EC100}"/>
              </a:ext>
            </a:extLst>
          </p:cNvPr>
          <p:cNvPicPr>
            <a:picLocks noChangeAspect="1"/>
          </p:cNvPicPr>
          <p:nvPr/>
        </p:nvPicPr>
        <p:blipFill>
          <a:blip r:embed="rId9"/>
          <a:srcRect/>
          <a:stretch/>
        </p:blipFill>
        <p:spPr>
          <a:xfrm>
            <a:off x="550863" y="326929"/>
            <a:ext cx="2354381" cy="483775"/>
          </a:xfrm>
          <a:prstGeom prst="rect">
            <a:avLst/>
          </a:prstGeom>
        </p:spPr>
      </p:pic>
    </p:spTree>
    <p:extLst>
      <p:ext uri="{BB962C8B-B14F-4D97-AF65-F5344CB8AC3E}">
        <p14:creationId xmlns:p14="http://schemas.microsoft.com/office/powerpoint/2010/main" val="1431165339"/>
      </p:ext>
    </p:extLst>
  </p:cSld>
  <p:clrMapOvr>
    <a:masterClrMapping/>
  </p:clrMapOvr>
  <p:transition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8C1D0D27-986F-B502-4698-1F11403C7F7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096692"/>
            <a:ext cx="7357241" cy="2984938"/>
          </a:xfrm>
        </p:spPr>
        <p:txBody>
          <a:bodyPr>
            <a:normAutofit fontScale="90000"/>
          </a:bodyPr>
          <a:lstStyle/>
          <a:p>
            <a:pPr algn="l"/>
            <a:r>
              <a:rPr lang="en-US" dirty="0">
                <a:solidFill>
                  <a:srgbClr val="005248"/>
                </a:solidFill>
                <a:latin typeface="Times New Roman" panose="02020603050405020304" pitchFamily="18" charset="0"/>
                <a:cs typeface="Times New Roman" panose="02020603050405020304" pitchFamily="18" charset="0"/>
              </a:rPr>
              <a:t>Mated</a:t>
            </a:r>
            <a:br>
              <a:rPr lang="en-US" dirty="0">
                <a:solidFill>
                  <a:srgbClr val="005248"/>
                </a:solidFill>
                <a:latin typeface="Times New Roman" panose="02020603050405020304" pitchFamily="18" charset="0"/>
                <a:cs typeface="Times New Roman" panose="02020603050405020304" pitchFamily="18" charset="0"/>
              </a:rPr>
            </a:br>
            <a:r>
              <a:rPr lang="en-US" sz="4000" dirty="0">
                <a:solidFill>
                  <a:srgbClr val="005248"/>
                </a:solidFill>
                <a:latin typeface="Calibri" panose="020F0502020204030204" pitchFamily="34" charset="0"/>
                <a:cs typeface="Calibri" panose="020F0502020204030204" pitchFamily="34" charset="0"/>
              </a:rPr>
              <a:t>When a queen bumblebee has partnered with a male bumblebee to breed.</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54852816-1252-353F-E88C-7A050A70734A}"/>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4071940051"/>
      </p:ext>
    </p:extLst>
  </p:cSld>
  <p:clrMapOvr>
    <a:masterClrMapping/>
  </p:clrMapOvr>
  <p:transition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8C1D0D27-986F-B502-4698-1F11403C7F7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272794"/>
            <a:ext cx="7357241" cy="2984938"/>
          </a:xfrm>
        </p:spPr>
        <p:txBody>
          <a:bodyPr anchor="t">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Nectar</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US" sz="3600" dirty="0">
                <a:solidFill>
                  <a:srgbClr val="005248"/>
                </a:solidFill>
                <a:latin typeface="Calibri" panose="020F0502020204030204" pitchFamily="34" charset="0"/>
                <a:cs typeface="Calibri" panose="020F0502020204030204" pitchFamily="34" charset="0"/>
              </a:rPr>
              <a:t>Sweet </a:t>
            </a:r>
            <a:r>
              <a:rPr lang="en-US" sz="3600" dirty="0" smtClean="0">
                <a:solidFill>
                  <a:srgbClr val="005248"/>
                </a:solidFill>
                <a:latin typeface="Calibri" panose="020F0502020204030204" pitchFamily="34" charset="0"/>
                <a:cs typeface="Calibri" panose="020F0502020204030204" pitchFamily="34" charset="0"/>
              </a:rPr>
              <a:t>liquid, </a:t>
            </a:r>
            <a:r>
              <a:rPr lang="en-US" sz="3600" dirty="0">
                <a:solidFill>
                  <a:srgbClr val="005248"/>
                </a:solidFill>
                <a:latin typeface="Calibri" panose="020F0502020204030204" pitchFamily="34" charset="0"/>
                <a:cs typeface="Calibri" panose="020F0502020204030204" pitchFamily="34" charset="0"/>
              </a:rPr>
              <a:t>produced in flowers.</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903019AE-6B83-BDE3-2673-12B20CFC8AF5}"/>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327154001"/>
      </p:ext>
    </p:extLst>
  </p:cSld>
  <p:clrMapOvr>
    <a:masterClrMapping/>
  </p:clrMapOvr>
  <p:transition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415A088E-AD6C-75B0-8DD0-51B0522A64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213FB6AE-4FEF-2C3E-6CCC-0469600EC7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9053935D-CF7C-8A4B-9E87-6454328A32F6}"/>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E074D7D1-D967-EE27-1532-8AD8536D653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57684" y="2272256"/>
            <a:ext cx="7357241" cy="2984938"/>
          </a:xfrm>
        </p:spPr>
        <p:txBody>
          <a:bodyPr anchor="t">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Pollen</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GB" sz="3600" kern="1200" dirty="0" smtClean="0">
                <a:solidFill>
                  <a:srgbClr val="005248"/>
                </a:solidFill>
                <a:effectLst/>
                <a:latin typeface="+mn-lt"/>
                <a:ea typeface="+mn-ea"/>
                <a:cs typeface="+mn-cs"/>
              </a:rPr>
              <a:t>Dust-like grains</a:t>
            </a:r>
            <a:r>
              <a:rPr lang="en-GB" sz="3600" kern="1200" dirty="0">
                <a:solidFill>
                  <a:srgbClr val="005248"/>
                </a:solidFill>
                <a:effectLst/>
                <a:latin typeface="+mn-lt"/>
                <a:ea typeface="+mn-ea"/>
                <a:cs typeface="+mn-cs"/>
              </a:rPr>
              <a:t>, </a:t>
            </a:r>
            <a:r>
              <a:rPr lang="en-GB" sz="3600" kern="1200" dirty="0" smtClean="0">
                <a:solidFill>
                  <a:srgbClr val="005248"/>
                </a:solidFill>
                <a:effectLst/>
                <a:latin typeface="+mn-lt"/>
                <a:ea typeface="+mn-ea"/>
                <a:cs typeface="+mn-cs"/>
              </a:rPr>
              <a:t>produced by the </a:t>
            </a:r>
            <a:r>
              <a:rPr lang="en-GB" sz="3600" kern="1200" dirty="0">
                <a:solidFill>
                  <a:srgbClr val="005248"/>
                </a:solidFill>
                <a:effectLst/>
                <a:latin typeface="+mn-lt"/>
                <a:ea typeface="+mn-ea"/>
                <a:cs typeface="+mn-cs"/>
              </a:rPr>
              <a:t>male </a:t>
            </a:r>
            <a:r>
              <a:rPr lang="en-GB" sz="3600" kern="1200" dirty="0" smtClean="0">
                <a:solidFill>
                  <a:srgbClr val="005248"/>
                </a:solidFill>
                <a:effectLst/>
                <a:latin typeface="+mn-lt"/>
                <a:ea typeface="+mn-ea"/>
                <a:cs typeface="+mn-cs"/>
              </a:rPr>
              <a:t>parts </a:t>
            </a:r>
            <a:r>
              <a:rPr lang="en-GB" sz="3600" kern="1200" dirty="0">
                <a:solidFill>
                  <a:srgbClr val="005248"/>
                </a:solidFill>
                <a:effectLst/>
                <a:latin typeface="+mn-lt"/>
                <a:ea typeface="+mn-ea"/>
                <a:cs typeface="+mn-cs"/>
              </a:rPr>
              <a:t>of the </a:t>
            </a:r>
            <a:r>
              <a:rPr lang="en-GB" sz="3600" kern="1200" dirty="0" smtClean="0">
                <a:solidFill>
                  <a:srgbClr val="005248"/>
                </a:solidFill>
                <a:effectLst/>
                <a:latin typeface="+mn-lt"/>
                <a:ea typeface="+mn-ea"/>
                <a:cs typeface="+mn-cs"/>
              </a:rPr>
              <a:t>flower.</a:t>
            </a:r>
            <a:endParaRPr lang="en-US" sz="3600" dirty="0">
              <a:solidFill>
                <a:srgbClr val="005248"/>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90216A6C-D193-FF52-04FC-8EB046A314B7}"/>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3310672072"/>
      </p:ext>
    </p:extLst>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3" name="Picture 2">
            <a:hlinkClick r:id="" action="ppaction://hlinkshowjump?jump=previousslide"/>
            <a:extLst>
              <a:ext uri="{FF2B5EF4-FFF2-40B4-BE49-F238E27FC236}">
                <a16:creationId xmlns:a16="http://schemas.microsoft.com/office/drawing/2014/main" id="{213FB6AE-4FEF-2C3E-6CCC-0469600EC7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9053935D-CF7C-8A4B-9E87-6454328A32F6}"/>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E074D7D1-D967-EE27-1532-8AD8536D653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085861"/>
            <a:ext cx="7357241" cy="2984938"/>
          </a:xfrm>
        </p:spPr>
        <p:txBody>
          <a:bodyPr>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Queen</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GB" sz="3600" dirty="0">
                <a:solidFill>
                  <a:srgbClr val="005248"/>
                </a:solidFill>
                <a:latin typeface="+mn-lt"/>
              </a:rPr>
              <a:t>A single female bee in a colony that can produce young bees which are usually looked after by other female worker bees.</a:t>
            </a:r>
            <a:endParaRPr lang="en-US" sz="3600" dirty="0">
              <a:solidFill>
                <a:srgbClr val="005248"/>
              </a:solidFill>
              <a:latin typeface="+mn-lt"/>
              <a:cs typeface="Times New Roman" panose="02020603050405020304" pitchFamily="18" charset="0"/>
            </a:endParaRPr>
          </a:p>
        </p:txBody>
      </p:sp>
      <p:sp>
        <p:nvSpPr>
          <p:cNvPr id="8" name="Title 1">
            <a:extLst>
              <a:ext uri="{FF2B5EF4-FFF2-40B4-BE49-F238E27FC236}">
                <a16:creationId xmlns:a16="http://schemas.microsoft.com/office/drawing/2014/main" id="{DF71748D-E15A-EDB5-4094-1CB0665C5551}"/>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3734522457"/>
      </p:ext>
    </p:extLst>
  </p:cSld>
  <p:clrMapOvr>
    <a:masterClrMapping/>
  </p:clrMapOvr>
  <p:transition advClick="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66AF3EBBFBC847AE94C9E6D4DBFE5E" ma:contentTypeVersion="18" ma:contentTypeDescription="Create a new document." ma:contentTypeScope="" ma:versionID="27e9880d5f2c8da31d1d4682dfc6482e">
  <xsd:schema xmlns:xsd="http://www.w3.org/2001/XMLSchema" xmlns:xs="http://www.w3.org/2001/XMLSchema" xmlns:p="http://schemas.microsoft.com/office/2006/metadata/properties" xmlns:ns2="063f3a3d-d20b-4fbf-aac0-c2acf0e88b5d" xmlns:ns3="2efb450c-4aca-4ff7-b96f-5f698deb2bbd" targetNamespace="http://schemas.microsoft.com/office/2006/metadata/properties" ma:root="true" ma:fieldsID="fef4b5b76789b998f4a83bc2e6032c77" ns2:_="" ns3:_="">
    <xsd:import namespace="063f3a3d-d20b-4fbf-aac0-c2acf0e88b5d"/>
    <xsd:import namespace="2efb450c-4aca-4ff7-b96f-5f698deb2b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ivestatu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f3a3d-d20b-4fbf-aac0-c2acf0e88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ivestatus" ma:index="16" nillable="true" ma:displayName="Live status" ma:description="Update on current location to let rest of the team know" ma:format="Dropdown" ma:internalName="Livestatus">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8afb050-7ef6-49b1-8358-c3283b90a3f0"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fb450c-4aca-4ff7-b96f-5f698deb2b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c7f3170-0cea-4e86-baf7-81030ff84662}" ma:internalName="TaxCatchAll" ma:showField="CatchAllData" ma:web="2efb450c-4aca-4ff7-b96f-5f698deb2b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vestatus xmlns="063f3a3d-d20b-4fbf-aac0-c2acf0e88b5d" xsi:nil="true"/>
    <lcf76f155ced4ddcb4097134ff3c332f xmlns="063f3a3d-d20b-4fbf-aac0-c2acf0e88b5d">
      <Terms xmlns="http://schemas.microsoft.com/office/infopath/2007/PartnerControls"/>
    </lcf76f155ced4ddcb4097134ff3c332f>
    <TaxCatchAll xmlns="2efb450c-4aca-4ff7-b96f-5f698deb2bbd" xsi:nil="true"/>
  </documentManagement>
</p:properties>
</file>

<file path=customXml/itemProps1.xml><?xml version="1.0" encoding="utf-8"?>
<ds:datastoreItem xmlns:ds="http://schemas.openxmlformats.org/officeDocument/2006/customXml" ds:itemID="{D16A1B27-8C1F-457B-8AB2-F1D730EA2113}"/>
</file>

<file path=customXml/itemProps2.xml><?xml version="1.0" encoding="utf-8"?>
<ds:datastoreItem xmlns:ds="http://schemas.openxmlformats.org/officeDocument/2006/customXml" ds:itemID="{FE87CB97-A814-4328-BD55-E3EBA53AE330}"/>
</file>

<file path=customXml/itemProps3.xml><?xml version="1.0" encoding="utf-8"?>
<ds:datastoreItem xmlns:ds="http://schemas.openxmlformats.org/officeDocument/2006/customXml" ds:itemID="{9BA281B0-8F3D-4FA9-893F-3BE32E764201}"/>
</file>

<file path=docProps/app.xml><?xml version="1.0" encoding="utf-8"?>
<Properties xmlns="http://schemas.openxmlformats.org/officeDocument/2006/extended-properties" xmlns:vt="http://schemas.openxmlformats.org/officeDocument/2006/docPropsVTypes">
  <TotalTime>110</TotalTime>
  <Words>447</Words>
  <Application>Microsoft Office PowerPoint</Application>
  <PresentationFormat>Widescreen</PresentationFormat>
  <Paragraphs>29</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November</vt:lpstr>
      <vt:lpstr>PowerPoint Presentation</vt:lpstr>
      <vt:lpstr>PowerPoint Presentation</vt:lpstr>
      <vt:lpstr>Mated When a queen bumblebee has partnered with a male bumblebee to breed. </vt:lpstr>
      <vt:lpstr>Nectar Sweet liquid, produced in flowers. </vt:lpstr>
      <vt:lpstr>Pollen Dust-like grains, produced by the male parts of the flower.</vt:lpstr>
      <vt:lpstr>Queen A single female bee in a colony that can produce young bees which are usually looked after by other female worker bees.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dc:title>
  <dc:creator>AG Marketing</dc:creator>
  <cp:lastModifiedBy>Jo Elphick</cp:lastModifiedBy>
  <cp:revision>14</cp:revision>
  <dcterms:created xsi:type="dcterms:W3CDTF">2024-04-10T15:25:48Z</dcterms:created>
  <dcterms:modified xsi:type="dcterms:W3CDTF">2024-05-28T11:31:10Z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0x0101000866AF3EBBFBC847AE94C9E6D4DBFE5E</vt:lpwstr>
  </property>
</Properties>
</file>