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35" r:id="rId2"/>
    <p:sldId id="337" r:id="rId3"/>
    <p:sldId id="338" r:id="rId4"/>
    <p:sldId id="339" r:id="rId5"/>
    <p:sldId id="34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1EE"/>
    <a:srgbClr val="F5D6A4"/>
    <a:srgbClr val="005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21"/>
    <p:restoredTop sz="96405"/>
  </p:normalViewPr>
  <p:slideViewPr>
    <p:cSldViewPr snapToGrid="0" showGuides="1">
      <p:cViewPr varScale="1">
        <p:scale>
          <a:sx n="84" d="100"/>
          <a:sy n="84" d="100"/>
        </p:scale>
        <p:origin x="101" y="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A5DA-7332-E749-B2D3-27AFDEB22F5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6AD9B-F2F3-464A-901C-2AE18677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0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A790C-DF4A-B147-9692-60E7BE3B0C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43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2B9B4-6E7E-E613-DEE2-58037F6FF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FB9ECD-1475-C48E-0241-BAF0044EA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2F38A-86A4-65E7-A6A2-BC96F630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0080D-DACF-B299-E575-4EE9B00BE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E0FC0-04F8-ACC4-5A8F-A90A9A0BB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3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E5A08-A961-C44C-7EBB-AB324B82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CBE46-020E-F5B7-8B26-54114EF6B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8EE9C-7847-DFC7-D5EE-71C9EAE1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8A818-7DBB-9EF7-C12F-0D00F42F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E2B64-E5C0-D36E-C5A2-474D58076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2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E1046-8755-11A5-433D-03A0C73A8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61B8C-05D4-B8D9-508C-A789CA3AA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EC6C-F34D-93CE-D051-B32C0DFD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D6687-A87F-3392-48BD-08874CDB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7319B-2306-C5D7-7776-09EE75AB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9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99A27-CF26-19F0-AEBC-DD4F5A4C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8D7E-031F-E028-1169-AF8F5E479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88794-0E96-8884-99C9-BF5E265A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03886-BA9D-704F-0B1C-43FFF0CB7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FFFCD-968C-E76A-FEC4-A752B52C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0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DD59-80B8-C376-9B54-D9E95E77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1A591-9CDC-8A6D-DD37-C1D923DCD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3F883-18D1-1C1B-78AC-6871A17DC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8393F-20AA-2B18-5FD8-7E96C8ADB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28B13-0C54-E8B3-6A9B-5013A0C6F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7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0D79-B737-A33F-26C7-8CCCC2DC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ED08D-2CA2-234F-E996-E4937E3821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0EE4A-3B1D-935D-15C9-90DE72351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E9A33-C5B5-4F96-C884-BAA39AE8B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2B0C0-182E-407A-F5AA-A9970F10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3B2D6-33E5-3EEC-ACEB-88387F884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739D5-921F-41F3-534D-4D0A2969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B8F48-D86B-4A8D-F6DC-090058C6D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C72F8-A0EB-07C1-03CD-8247B928F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08D421-64D2-FAF9-A5CE-5139B950A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57C410-33CD-BD9E-3B8F-DFA460D0C4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3473DF-2F84-0600-D094-5D4AC352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68602-1070-7454-3FD3-B5B0B8D0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204F6-7630-68EA-BEE8-714C890F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0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4600-1A2E-5229-A1FF-25FEB1E6E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EF8737-C4AD-BE06-1A0B-9B37C8D06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35641-951C-6F79-0484-2A2AD452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D0C17-0E2A-BD31-A08E-6D8FDA9DD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2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DE9BB2-5A8B-F7B5-FB5E-52386B8BA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C77FA-B270-8CF7-A7DA-F757E9A55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9E661-2123-47AE-13E0-3C5ABCAB5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3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353C0-16D6-1B8A-BC46-B0E06CCD2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B1B4D-62B1-E4FA-DAF6-E78B3E116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D4A94-BCE3-AB14-88B2-2B6CA2070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3053F-D925-791E-4D95-3069F963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890E2-E533-D201-4826-69D936BD8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1AACB-71A8-37CB-710E-72F8D6F3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9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C02E-2654-E2EC-9F0C-775A79ED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021ECE-AC20-62C1-EB8C-921A3EE19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39272F-B490-DCBB-AACF-4A34D7D28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4CA13-5766-1ADB-F093-D0AC0102B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48310-1D25-BCC3-E78E-C061B51C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93AE2-F159-A32F-D128-AD8F53A8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8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0D4BB5-D6A3-053E-E655-34B0B08D2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2C3BF-E333-85EA-7275-14C78ADB5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BED22-F0E1-6127-3586-87D47657D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AE3EB-AA22-DD49-AB97-51FC300A8D02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28C0F-BA4F-8621-12A4-BEBB084D9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E68EB-F88A-E49B-77E9-BBF65DB82F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565B1-4AFF-164B-80BF-4D1EF57DE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2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" Target="slide4.xm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5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18" Type="http://schemas.openxmlformats.org/officeDocument/2006/relationships/image" Target="../media/image24.jpeg"/><Relationship Id="rId3" Type="http://schemas.openxmlformats.org/officeDocument/2006/relationships/image" Target="../media/image1.png"/><Relationship Id="rId21" Type="http://schemas.openxmlformats.org/officeDocument/2006/relationships/image" Target="../media/image27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17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2.jpeg"/><Relationship Id="rId20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24" Type="http://schemas.openxmlformats.org/officeDocument/2006/relationships/image" Target="../media/image7.png"/><Relationship Id="rId5" Type="http://schemas.openxmlformats.org/officeDocument/2006/relationships/image" Target="../media/image10.png"/><Relationship Id="rId15" Type="http://schemas.openxmlformats.org/officeDocument/2006/relationships/image" Target="../media/image21.jpeg"/><Relationship Id="rId23" Type="http://schemas.openxmlformats.org/officeDocument/2006/relationships/image" Target="../media/image11.png"/><Relationship Id="rId10" Type="http://schemas.openxmlformats.org/officeDocument/2006/relationships/image" Target="../media/image16.jpeg"/><Relationship Id="rId19" Type="http://schemas.openxmlformats.org/officeDocument/2006/relationships/image" Target="../media/image25.jpeg"/><Relationship Id="rId4" Type="http://schemas.openxmlformats.org/officeDocument/2006/relationships/image" Target="../media/image9.pn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Relationship Id="rId2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810705"/>
            <a:ext cx="12192003" cy="5498019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237A2A9-63A8-1B2A-06FB-E217D49A0199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D8BEE1-9D5E-3558-FD58-DBFB6F16CB55}"/>
              </a:ext>
            </a:extLst>
          </p:cNvPr>
          <p:cNvSpPr/>
          <p:nvPr/>
        </p:nvSpPr>
        <p:spPr>
          <a:xfrm>
            <a:off x="557086" y="2481837"/>
            <a:ext cx="11386757" cy="3621730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614D72-0A66-D221-7733-4672C4A161EF}"/>
              </a:ext>
            </a:extLst>
          </p:cNvPr>
          <p:cNvSpPr txBox="1"/>
          <p:nvPr/>
        </p:nvSpPr>
        <p:spPr>
          <a:xfrm>
            <a:off x="662422" y="3077070"/>
            <a:ext cx="778627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000" dirty="0">
                <a:solidFill>
                  <a:srgbClr val="005248"/>
                </a:solidFill>
              </a:rPr>
              <a:t>Which flower shapes do bees prefer?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600" dirty="0">
                <a:solidFill>
                  <a:srgbClr val="005248"/>
                </a:solidFill>
              </a:rPr>
              <a:t>Bees need </a:t>
            </a:r>
            <a:r>
              <a:rPr lang="en-GB" sz="1600" b="1" dirty="0">
                <a:solidFill>
                  <a:srgbClr val="005248"/>
                </a:solidFill>
                <a:hlinkClick r:id="rId3" action="ppaction://hlinksldjump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nectar</a:t>
            </a:r>
            <a:r>
              <a:rPr lang="en-GB" sz="1600" dirty="0">
                <a:solidFill>
                  <a:srgbClr val="005248"/>
                </a:solidFill>
              </a:rPr>
              <a:t> as a food to give them energy. When they look for nectar, what sort of flowers are they making a beeline for?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600" dirty="0">
                <a:solidFill>
                  <a:srgbClr val="005248"/>
                </a:solidFill>
              </a:rPr>
              <a:t>Different types of bee have </a:t>
            </a:r>
            <a:r>
              <a:rPr lang="en-GB" sz="1600" b="1" dirty="0">
                <a:solidFill>
                  <a:srgbClr val="005248"/>
                </a:solidFill>
                <a:hlinkClick r:id="rId4" action="ppaction://hlinksldjump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evolved</a:t>
            </a:r>
            <a:r>
              <a:rPr lang="en-GB" sz="1600" dirty="0">
                <a:solidFill>
                  <a:srgbClr val="005248"/>
                </a:solidFill>
              </a:rPr>
              <a:t> to have different tongue lengths. This means that they are not all competing with each other to feed from the same flower shapes.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5248"/>
                </a:solidFill>
              </a:rPr>
              <a:t>Long-tongued bees can feed from flowers shaped like tubes such as snapdragons. </a:t>
            </a:r>
            <a:br>
              <a:rPr lang="en-GB" sz="1600" dirty="0">
                <a:solidFill>
                  <a:srgbClr val="005248"/>
                </a:solidFill>
              </a:rPr>
            </a:br>
            <a:r>
              <a:rPr lang="en-GB" sz="1600" dirty="0">
                <a:solidFill>
                  <a:srgbClr val="005248"/>
                </a:solidFill>
              </a:rPr>
              <a:t>Their long tongues mean they can reach their nectar reward.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5248"/>
                </a:solidFill>
              </a:rPr>
              <a:t>Short-tongued bees need their nectar to be easier to reach and prefer open </a:t>
            </a:r>
            <a:r>
              <a:rPr lang="en-GB" sz="1600" dirty="0" smtClean="0">
                <a:solidFill>
                  <a:srgbClr val="005248"/>
                </a:solidFill>
              </a:rPr>
              <a:t>flowers, </a:t>
            </a:r>
            <a:r>
              <a:rPr lang="en-GB" sz="1600" dirty="0">
                <a:solidFill>
                  <a:srgbClr val="005248"/>
                </a:solidFill>
              </a:rPr>
              <a:t>like sunflowers. Some short-tongued bees have learned to ‘steal’ nectar from tube-shaped flowers by nibbling a hole at the base of the flower and feeding from the outside. </a:t>
            </a:r>
          </a:p>
          <a:p>
            <a:pPr marL="0" indent="0">
              <a:spcAft>
                <a:spcPts val="600"/>
              </a:spcAft>
              <a:buNone/>
            </a:pPr>
            <a:endParaRPr lang="en-GB" sz="1500" dirty="0">
              <a:solidFill>
                <a:srgbClr val="005248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1F07380-A016-0EBE-77F7-D7BAB185A947}"/>
              </a:ext>
            </a:extLst>
          </p:cNvPr>
          <p:cNvGrpSpPr/>
          <p:nvPr/>
        </p:nvGrpSpPr>
        <p:grpSpPr>
          <a:xfrm flipH="1">
            <a:off x="3048798" y="1"/>
            <a:ext cx="4576369" cy="1678356"/>
            <a:chOff x="2738831" y="0"/>
            <a:chExt cx="3170187" cy="1162647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02F9909-E544-E1BD-BD60-7F4E2B3CEE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3293"/>
            <a:stretch/>
          </p:blipFill>
          <p:spPr>
            <a:xfrm>
              <a:off x="2738831" y="0"/>
              <a:ext cx="2308049" cy="1162647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329B7DA8-294F-DD1C-A41E-DBF15118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6701938">
              <a:off x="5168102" y="315362"/>
              <a:ext cx="712780" cy="769052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EB9D72C-96F0-760A-0B3B-471270CFE7B8}"/>
              </a:ext>
            </a:extLst>
          </p:cNvPr>
          <p:cNvPicPr>
            <a:picLocks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07" t="6340" r="584" b="23302"/>
          <a:stretch/>
        </p:blipFill>
        <p:spPr>
          <a:xfrm>
            <a:off x="8687797" y="4393768"/>
            <a:ext cx="3137654" cy="14981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096953-F74C-F1A1-267A-66B69413C671}"/>
              </a:ext>
            </a:extLst>
          </p:cNvPr>
          <p:cNvSpPr txBox="1"/>
          <p:nvPr/>
        </p:nvSpPr>
        <p:spPr>
          <a:xfrm>
            <a:off x="8593832" y="5887213"/>
            <a:ext cx="337443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5248"/>
                </a:solidFill>
              </a:rPr>
              <a:t>Bumblebee ‘stealing’ nectar by nibbling a hole in the bottom of the flower</a:t>
            </a:r>
            <a:endParaRPr lang="en-US" sz="800" dirty="0">
              <a:solidFill>
                <a:srgbClr val="005248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B81CA64-D73B-4639-8CCB-32A5A1218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447" y="1094165"/>
            <a:ext cx="5451943" cy="901768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EF7F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1EFCC3-0931-DFC0-D090-7C2C4F0B5C97}"/>
              </a:ext>
            </a:extLst>
          </p:cNvPr>
          <p:cNvSpPr txBox="1"/>
          <p:nvPr/>
        </p:nvSpPr>
        <p:spPr>
          <a:xfrm>
            <a:off x="467564" y="1940866"/>
            <a:ext cx="1147628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3905250" algn="l"/>
              </a:tabLst>
            </a:pPr>
            <a:r>
              <a:rPr lang="en-GB" sz="2200" dirty="0">
                <a:solidFill>
                  <a:srgbClr val="005248"/>
                </a:solidFill>
              </a:rPr>
              <a:t>This </a:t>
            </a:r>
            <a:r>
              <a:rPr lang="en-GB" sz="2200" dirty="0" smtClean="0">
                <a:solidFill>
                  <a:srgbClr val="005248"/>
                </a:solidFill>
              </a:rPr>
              <a:t>month, </a:t>
            </a:r>
            <a:r>
              <a:rPr lang="en-GB" sz="2200" dirty="0">
                <a:solidFill>
                  <a:srgbClr val="005248"/>
                </a:solidFill>
              </a:rPr>
              <a:t>leafcutter bees are cutting small pieces of leaf to make nests for their young.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12CDF3B-7DB2-D0B8-22B5-45D1F8CDC99F}"/>
              </a:ext>
            </a:extLst>
          </p:cNvPr>
          <p:cNvPicPr>
            <a:picLocks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57" t="27406" r="11666" b="19837"/>
          <a:stretch/>
        </p:blipFill>
        <p:spPr>
          <a:xfrm>
            <a:off x="8687797" y="2634711"/>
            <a:ext cx="3126526" cy="149810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E3190D0-6A95-CDAE-B66A-0FE5FED909DF}"/>
              </a:ext>
            </a:extLst>
          </p:cNvPr>
          <p:cNvSpPr txBox="1"/>
          <p:nvPr/>
        </p:nvSpPr>
        <p:spPr>
          <a:xfrm>
            <a:off x="8593832" y="4135905"/>
            <a:ext cx="337443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5248"/>
                </a:solidFill>
              </a:rPr>
              <a:t>Bumblebee feeding on a sunflower</a:t>
            </a:r>
            <a:endParaRPr lang="en-US" sz="800" dirty="0">
              <a:solidFill>
                <a:srgbClr val="005248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C1399A-E32C-862E-B14F-4130419B3220}"/>
              </a:ext>
            </a:extLst>
          </p:cNvPr>
          <p:cNvSpPr txBox="1"/>
          <p:nvPr/>
        </p:nvSpPr>
        <p:spPr>
          <a:xfrm>
            <a:off x="662420" y="2613084"/>
            <a:ext cx="82233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350" dirty="0">
                <a:solidFill>
                  <a:srgbClr val="005248"/>
                </a:solidFill>
              </a:rPr>
              <a:t>Learn about: why different flowers attract different types of bee</a:t>
            </a:r>
            <a:r>
              <a:rPr lang="en-GB" sz="2400" dirty="0">
                <a:solidFill>
                  <a:srgbClr val="005248"/>
                </a:solidFill>
              </a:rPr>
              <a:t>.</a:t>
            </a:r>
          </a:p>
        </p:txBody>
      </p:sp>
      <p:pic>
        <p:nvPicPr>
          <p:cNvPr id="19" name="Picture 1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CF3018-7171-FD80-0686-6DED50C620C7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67915"/>
            <a:ext cx="313205" cy="2704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C7CF62F-F088-1E96-A0B0-F3DD1E85BFE3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63615"/>
      </p:ext>
    </p:extLst>
  </p:cSld>
  <p:clrMapOvr>
    <a:masterClrMapping/>
  </p:clrMapOvr>
  <p:transition advClick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810705"/>
            <a:ext cx="12192003" cy="5498019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D2F4B1-2A72-6C0D-962C-8033829A4811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8CD0AA-1166-B9AE-EBE1-C4151DA4D7FA}"/>
              </a:ext>
            </a:extLst>
          </p:cNvPr>
          <p:cNvSpPr/>
          <p:nvPr/>
        </p:nvSpPr>
        <p:spPr>
          <a:xfrm>
            <a:off x="555551" y="1374683"/>
            <a:ext cx="11085586" cy="4620558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37FEE45-3C80-25F5-555C-9DE5889FCB68}"/>
              </a:ext>
            </a:extLst>
          </p:cNvPr>
          <p:cNvSpPr txBox="1"/>
          <p:nvPr/>
        </p:nvSpPr>
        <p:spPr>
          <a:xfrm>
            <a:off x="6413896" y="5793147"/>
            <a:ext cx="34740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5248"/>
                </a:solidFill>
              </a:rPr>
              <a:t>A variety of flowers including spike and umbrella shapes.</a:t>
            </a:r>
            <a:endParaRPr lang="en-GB" sz="800" baseline="-25000" dirty="0">
              <a:solidFill>
                <a:srgbClr val="005248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98AA3C7-92FD-AF7A-B26D-46A0ED9C6F7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469" r="8042"/>
          <a:stretch/>
        </p:blipFill>
        <p:spPr>
          <a:xfrm>
            <a:off x="6514807" y="1597664"/>
            <a:ext cx="4920105" cy="423422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3FB267C-F1B2-3292-AFC0-8B730E183D13}"/>
              </a:ext>
            </a:extLst>
          </p:cNvPr>
          <p:cNvSpPr txBox="1"/>
          <p:nvPr/>
        </p:nvSpPr>
        <p:spPr>
          <a:xfrm>
            <a:off x="662423" y="2169162"/>
            <a:ext cx="5149441" cy="3031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5248"/>
                </a:solidFill>
              </a:rPr>
              <a:t>Other bees have medium-length tongues. This means that they are able to feed on lots of different flower shapes.</a:t>
            </a:r>
          </a:p>
          <a:p>
            <a:pPr marL="0" indent="0" fontAlgn="base">
              <a:spcAft>
                <a:spcPts val="600"/>
              </a:spcAft>
              <a:buNone/>
            </a:pPr>
            <a:r>
              <a:rPr lang="en-GB" sz="1600" dirty="0">
                <a:solidFill>
                  <a:srgbClr val="005248"/>
                </a:solidFill>
              </a:rPr>
              <a:t>It can take time for bees to learn how to get to nectar from more complicated flower shapes, such as trumpet-shaped flowers.</a:t>
            </a:r>
          </a:p>
          <a:p>
            <a:pPr marL="0" indent="0" fontAlgn="base">
              <a:spcAft>
                <a:spcPts val="600"/>
              </a:spcAft>
              <a:buNone/>
            </a:pPr>
            <a:endParaRPr lang="en-GB" sz="1600" dirty="0">
              <a:solidFill>
                <a:srgbClr val="005248"/>
              </a:solidFill>
            </a:endParaRPr>
          </a:p>
          <a:p>
            <a:pPr marL="0" indent="0" fontAlgn="base">
              <a:spcAft>
                <a:spcPts val="600"/>
              </a:spcAft>
              <a:buNone/>
            </a:pPr>
            <a:r>
              <a:rPr lang="en-GB" sz="1600" dirty="0">
                <a:solidFill>
                  <a:srgbClr val="005248"/>
                </a:solidFill>
              </a:rPr>
              <a:t>When you think about which plants to grow, it is a good idea to have lots of different flower shapes available. This means there will be nectar available for many different types of bees.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F616EEC-4C43-1576-A3B0-79C297B093E6}"/>
              </a:ext>
            </a:extLst>
          </p:cNvPr>
          <p:cNvGrpSpPr/>
          <p:nvPr/>
        </p:nvGrpSpPr>
        <p:grpSpPr>
          <a:xfrm flipV="1">
            <a:off x="288775" y="5358584"/>
            <a:ext cx="3170187" cy="946613"/>
            <a:chOff x="2738831" y="216035"/>
            <a:chExt cx="3170187" cy="94661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A4C579-FCAB-498B-3DB4-46EFCBE904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37546"/>
            <a:stretch/>
          </p:blipFill>
          <p:spPr>
            <a:xfrm>
              <a:off x="2738831" y="216035"/>
              <a:ext cx="2308049" cy="94661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B5B5398-2725-6FF1-6D83-0A81A7827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6701938">
              <a:off x="5168102" y="315362"/>
              <a:ext cx="712780" cy="769052"/>
            </a:xfrm>
            <a:prstGeom prst="rect">
              <a:avLst/>
            </a:prstGeom>
          </p:spPr>
        </p:pic>
      </p:grpSp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5BAA80-DADC-ED58-FF96-EB247E40E27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67915"/>
            <a:ext cx="313205" cy="270496"/>
          </a:xfrm>
          <a:prstGeom prst="rect">
            <a:avLst/>
          </a:prstGeom>
        </p:spPr>
      </p:pic>
      <p:pic>
        <p:nvPicPr>
          <p:cNvPr id="12" name="Picture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5789C89-131E-429C-F86A-7ED64D98C34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2840" y="267915"/>
            <a:ext cx="308460" cy="2704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D3BDC6D-793F-4D99-01EF-C54C2708762B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392135"/>
      </p:ext>
    </p:extLst>
  </p:cSld>
  <p:clrMapOvr>
    <a:masterClrMapping/>
  </p:clrMapOvr>
  <p:transition advClick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1076659"/>
            <a:ext cx="12192003" cy="5234863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D614D72-0A66-D221-7733-4672C4A161EF}"/>
              </a:ext>
            </a:extLst>
          </p:cNvPr>
          <p:cNvSpPr txBox="1"/>
          <p:nvPr/>
        </p:nvSpPr>
        <p:spPr>
          <a:xfrm>
            <a:off x="521124" y="2422588"/>
            <a:ext cx="20321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1500" dirty="0">
                <a:solidFill>
                  <a:srgbClr val="005248"/>
                </a:solidFill>
              </a:rPr>
              <a:t>Use the guide to see which flower shapes are growing outside.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500" i="1" dirty="0">
                <a:solidFill>
                  <a:srgbClr val="005248"/>
                </a:solidFill>
              </a:rPr>
              <a:t>How many different shapes can you find?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D836648-368F-9D2D-9AA7-96BF17CA3424}"/>
              </a:ext>
            </a:extLst>
          </p:cNvPr>
          <p:cNvSpPr txBox="1"/>
          <p:nvPr/>
        </p:nvSpPr>
        <p:spPr>
          <a:xfrm>
            <a:off x="518245" y="1321976"/>
            <a:ext cx="17841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olidFill>
                  <a:srgbClr val="005248"/>
                </a:solidFill>
              </a:rPr>
              <a:t>Learning activity: become a flower spotter.</a:t>
            </a:r>
            <a:endParaRPr lang="en-US" dirty="0">
              <a:solidFill>
                <a:srgbClr val="005248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563895E-9227-942A-1D81-87DC4CAF5BCA}"/>
              </a:ext>
            </a:extLst>
          </p:cNvPr>
          <p:cNvGrpSpPr/>
          <p:nvPr/>
        </p:nvGrpSpPr>
        <p:grpSpPr>
          <a:xfrm>
            <a:off x="4588222" y="0"/>
            <a:ext cx="3170187" cy="1001089"/>
            <a:chOff x="4588222" y="161558"/>
            <a:chExt cx="3170187" cy="1001089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4381150-8E11-3C6E-66AD-9FEA3821F4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33952"/>
            <a:stretch/>
          </p:blipFill>
          <p:spPr>
            <a:xfrm>
              <a:off x="4588222" y="161558"/>
              <a:ext cx="2308049" cy="1001089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5490676-D8F9-700D-678B-5D423672D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6701938">
              <a:off x="7017493" y="315362"/>
              <a:ext cx="712780" cy="769052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4EFD13F-9FBD-7781-8E79-F26E27C1F662}"/>
              </a:ext>
            </a:extLst>
          </p:cNvPr>
          <p:cNvGrpSpPr/>
          <p:nvPr/>
        </p:nvGrpSpPr>
        <p:grpSpPr>
          <a:xfrm>
            <a:off x="2569363" y="1305921"/>
            <a:ext cx="1613207" cy="1375284"/>
            <a:chOff x="2611521" y="1078101"/>
            <a:chExt cx="1613207" cy="137528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FBBBDD1-B3CC-2933-9A3E-499309677563}"/>
                </a:ext>
              </a:extLst>
            </p:cNvPr>
            <p:cNvPicPr>
              <a:picLocks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377" t="1" r="782" b="-1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5C93413-6149-CF01-20D9-E38EE6BA6D33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D2CE4AA-89C5-7F61-1636-B6E9552BF1F6}"/>
                </a:ext>
              </a:extLst>
            </p:cNvPr>
            <p:cNvSpPr txBox="1"/>
            <p:nvPr/>
          </p:nvSpPr>
          <p:spPr>
            <a:xfrm>
              <a:off x="2611521" y="1078101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1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ED4605F-30FF-48BB-180C-87FFE44213E3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bell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9CECA3-1DED-5BD1-AE76-B7FD5D4EAAE9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7610898-846B-20F8-9939-B5B04906EAE8}"/>
              </a:ext>
            </a:extLst>
          </p:cNvPr>
          <p:cNvGrpSpPr/>
          <p:nvPr/>
        </p:nvGrpSpPr>
        <p:grpSpPr>
          <a:xfrm>
            <a:off x="2569363" y="3023189"/>
            <a:ext cx="1613207" cy="1375284"/>
            <a:chOff x="2611521" y="1078101"/>
            <a:chExt cx="1613207" cy="1375284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DDC95C2B-4636-0BFC-1937-7AA6293FBF05}"/>
                </a:ext>
              </a:extLst>
            </p:cNvPr>
            <p:cNvPicPr>
              <a:picLocks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A7CE816-A4DE-CF99-0BD9-36FB65F6E5F3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91B42A8-5C78-81EB-B330-7E3E7DC59588}"/>
                </a:ext>
              </a:extLst>
            </p:cNvPr>
            <p:cNvSpPr txBox="1"/>
            <p:nvPr/>
          </p:nvSpPr>
          <p:spPr>
            <a:xfrm>
              <a:off x="2611521" y="1078101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6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A5524C5-466E-F435-3BFF-A2D656A64DCB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cup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B3B4DFC-1FDF-C8AF-3F06-BDB979843A30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3A86E83-F2FF-2CC6-116F-F618F4A7101D}"/>
              </a:ext>
            </a:extLst>
          </p:cNvPr>
          <p:cNvGrpSpPr/>
          <p:nvPr/>
        </p:nvGrpSpPr>
        <p:grpSpPr>
          <a:xfrm>
            <a:off x="2468642" y="4738067"/>
            <a:ext cx="1713928" cy="1383033"/>
            <a:chOff x="2510800" y="1070352"/>
            <a:chExt cx="1713928" cy="1383033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70056F4F-E2FA-10D4-2EBF-C9EEFBAD193E}"/>
                </a:ext>
              </a:extLst>
            </p:cNvPr>
            <p:cNvPicPr>
              <a:picLocks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8C7A594-C6B1-27D1-33B9-1B538BA01053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0608484-E800-68F0-A0E2-10BA484C5DD1}"/>
                </a:ext>
              </a:extLst>
            </p:cNvPr>
            <p:cNvSpPr txBox="1"/>
            <p:nvPr/>
          </p:nvSpPr>
          <p:spPr>
            <a:xfrm>
              <a:off x="2510800" y="1070352"/>
              <a:ext cx="48397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12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B3B76B2-F6E8-1690-D0FC-142DAF69D0A3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solitary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751F751-7652-3A64-E7A3-ACDF6677C50C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B461E97-E312-EC8A-326F-1E2B005AC97A}"/>
              </a:ext>
            </a:extLst>
          </p:cNvPr>
          <p:cNvGrpSpPr/>
          <p:nvPr/>
        </p:nvGrpSpPr>
        <p:grpSpPr>
          <a:xfrm>
            <a:off x="4483404" y="1298172"/>
            <a:ext cx="1613207" cy="1383033"/>
            <a:chOff x="2611521" y="1070352"/>
            <a:chExt cx="1613207" cy="1383033"/>
          </a:xfrm>
        </p:grpSpPr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CB6FB70E-4F65-5C2B-881B-D3010226BCCA}"/>
                </a:ext>
              </a:extLst>
            </p:cNvPr>
            <p:cNvPicPr>
              <a:picLocks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A50D188-E81E-3BB0-D32F-297ED7377DAB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50294A9-5A52-5614-6ED0-E10EF9C3130E}"/>
                </a:ext>
              </a:extLst>
            </p:cNvPr>
            <p:cNvSpPr txBox="1"/>
            <p:nvPr/>
          </p:nvSpPr>
          <p:spPr>
            <a:xfrm>
              <a:off x="2611521" y="1070352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2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9C1A1FE-B127-D0D2-3223-FB86C973B881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 err="1">
                  <a:solidFill>
                    <a:srgbClr val="005248"/>
                  </a:solidFill>
                </a:rPr>
                <a:t>capitulatum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9FD43EAA-6F06-BCED-925B-9C76D5ABD82F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EF283AE8-60DC-4012-D794-8BCA75C4D4A5}"/>
              </a:ext>
            </a:extLst>
          </p:cNvPr>
          <p:cNvGrpSpPr/>
          <p:nvPr/>
        </p:nvGrpSpPr>
        <p:grpSpPr>
          <a:xfrm>
            <a:off x="4483404" y="3023189"/>
            <a:ext cx="1613207" cy="1375284"/>
            <a:chOff x="2611521" y="1078101"/>
            <a:chExt cx="1613207" cy="1375284"/>
          </a:xfrm>
        </p:grpSpPr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B25D59EA-D83C-FE36-4FB7-1F8DE8A5BB23}"/>
                </a:ext>
              </a:extLst>
            </p:cNvPr>
            <p:cNvPicPr>
              <a:picLocks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C897020-3147-437C-FF81-070593A5FF52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20A5E54-743D-F5E9-B226-D9F1145C32F8}"/>
                </a:ext>
              </a:extLst>
            </p:cNvPr>
            <p:cNvSpPr txBox="1"/>
            <p:nvPr/>
          </p:nvSpPr>
          <p:spPr>
            <a:xfrm>
              <a:off x="2611521" y="1078101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7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AA3E32-6DB5-1421-FA2C-E293828D42C0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double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2B05D79-D233-8812-27B1-269CC82A129D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BB18F7E-B2B3-C6C1-2566-8D235AD1ABA2}"/>
              </a:ext>
            </a:extLst>
          </p:cNvPr>
          <p:cNvGrpSpPr/>
          <p:nvPr/>
        </p:nvGrpSpPr>
        <p:grpSpPr>
          <a:xfrm>
            <a:off x="4436830" y="4738067"/>
            <a:ext cx="1659781" cy="1383033"/>
            <a:chOff x="2564947" y="1070352"/>
            <a:chExt cx="1659781" cy="1383033"/>
          </a:xfrm>
        </p:grpSpPr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BBD43E39-96D1-4563-22D2-E88FB462CBAF}"/>
                </a:ext>
              </a:extLst>
            </p:cNvPr>
            <p:cNvPicPr>
              <a:picLocks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C1B8ABF-F5EF-C0D8-05DA-6169351FAC62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CF0BFEF-D387-86B5-EE2B-E8B5854B272C}"/>
                </a:ext>
              </a:extLst>
            </p:cNvPr>
            <p:cNvSpPr txBox="1"/>
            <p:nvPr/>
          </p:nvSpPr>
          <p:spPr>
            <a:xfrm>
              <a:off x="2564947" y="1070352"/>
              <a:ext cx="37550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13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917A8BC-5076-DAB1-77BA-9654196F7B47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spike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84945A6-FDE5-7281-27E0-A3E359574079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16C70D3-080F-43D6-28CB-A72B0F0FB61D}"/>
              </a:ext>
            </a:extLst>
          </p:cNvPr>
          <p:cNvGrpSpPr/>
          <p:nvPr/>
        </p:nvGrpSpPr>
        <p:grpSpPr>
          <a:xfrm>
            <a:off x="6389695" y="1298172"/>
            <a:ext cx="1613207" cy="1383033"/>
            <a:chOff x="2611521" y="1070352"/>
            <a:chExt cx="1613207" cy="1383033"/>
          </a:xfrm>
        </p:grpSpPr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B351905B-55EE-3F2F-25BA-841A74976C18}"/>
                </a:ext>
              </a:extLst>
            </p:cNvPr>
            <p:cNvPicPr>
              <a:picLocks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0DD544C-B86E-6B5A-8120-53ED460F2E2F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C9C55262-7CBA-FEA7-E653-088267B8BCC9}"/>
                </a:ext>
              </a:extLst>
            </p:cNvPr>
            <p:cNvSpPr txBox="1"/>
            <p:nvPr/>
          </p:nvSpPr>
          <p:spPr>
            <a:xfrm>
              <a:off x="2611521" y="1070352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3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FF30D1ED-7224-AC48-12CE-9648EDF60792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cluster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41EBC25-40DA-28FF-5487-489B1226340D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FD0669E-9DB5-3D94-211D-0DCD1F752F62}"/>
              </a:ext>
            </a:extLst>
          </p:cNvPr>
          <p:cNvGrpSpPr/>
          <p:nvPr/>
        </p:nvGrpSpPr>
        <p:grpSpPr>
          <a:xfrm>
            <a:off x="6389695" y="3023189"/>
            <a:ext cx="1613207" cy="1375284"/>
            <a:chOff x="2611521" y="1078101"/>
            <a:chExt cx="1613207" cy="1375284"/>
          </a:xfrm>
        </p:grpSpPr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F4654E78-BF0D-7CBC-17D8-2C4CA0C18741}"/>
                </a:ext>
              </a:extLst>
            </p:cNvPr>
            <p:cNvPicPr>
              <a:picLocks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2EF9AAC7-0705-21E4-D2D3-33A7C01F734E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7FAD225D-2113-5942-ECE9-E0721F73061A}"/>
                </a:ext>
              </a:extLst>
            </p:cNvPr>
            <p:cNvSpPr txBox="1"/>
            <p:nvPr/>
          </p:nvSpPr>
          <p:spPr>
            <a:xfrm>
              <a:off x="2611521" y="1078101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8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BD2017C4-1FF6-6363-0D3B-DF4B11E901DF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pompom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D1FE79F-92C7-109B-063B-5AE9FD5507E9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39935E13-F84A-E3CA-A654-C719397ECC06}"/>
              </a:ext>
            </a:extLst>
          </p:cNvPr>
          <p:cNvGrpSpPr/>
          <p:nvPr/>
        </p:nvGrpSpPr>
        <p:grpSpPr>
          <a:xfrm>
            <a:off x="6350949" y="4738067"/>
            <a:ext cx="1651953" cy="1383033"/>
            <a:chOff x="2572775" y="1070352"/>
            <a:chExt cx="1651953" cy="1383033"/>
          </a:xfrm>
        </p:grpSpPr>
        <p:pic>
          <p:nvPicPr>
            <p:cNvPr id="109" name="Picture 108">
              <a:extLst>
                <a:ext uri="{FF2B5EF4-FFF2-40B4-BE49-F238E27FC236}">
                  <a16:creationId xmlns:a16="http://schemas.microsoft.com/office/drawing/2014/main" id="{1B2BC5C3-897C-0190-3781-560E44D06E4B}"/>
                </a:ext>
              </a:extLst>
            </p:cNvPr>
            <p:cNvPicPr>
              <a:picLocks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E4218683-2ED9-C18C-C8E4-D57C41747E29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35702BDE-759C-6FCD-3674-7DB2A55E657F}"/>
                </a:ext>
              </a:extLst>
            </p:cNvPr>
            <p:cNvSpPr txBox="1"/>
            <p:nvPr/>
          </p:nvSpPr>
          <p:spPr>
            <a:xfrm>
              <a:off x="2572775" y="1070352"/>
              <a:ext cx="41424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14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FB67DD43-09BF-0211-0E80-0AB525456E3F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stellate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4DDE3922-A0A1-BBA3-9B97-BCC6A8E92933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D62254CC-F560-5AC0-C0ED-8287F4C53672}"/>
              </a:ext>
            </a:extLst>
          </p:cNvPr>
          <p:cNvGrpSpPr/>
          <p:nvPr/>
        </p:nvGrpSpPr>
        <p:grpSpPr>
          <a:xfrm>
            <a:off x="8272738" y="1298172"/>
            <a:ext cx="1613207" cy="1383033"/>
            <a:chOff x="2611521" y="1070352"/>
            <a:chExt cx="1613207" cy="1383033"/>
          </a:xfrm>
        </p:grpSpPr>
        <p:pic>
          <p:nvPicPr>
            <p:cNvPr id="123" name="Picture 122">
              <a:extLst>
                <a:ext uri="{FF2B5EF4-FFF2-40B4-BE49-F238E27FC236}">
                  <a16:creationId xmlns:a16="http://schemas.microsoft.com/office/drawing/2014/main" id="{5670C953-E55A-54C2-9003-26C69E5F0EDA}"/>
                </a:ext>
              </a:extLst>
            </p:cNvPr>
            <p:cNvPicPr>
              <a:picLocks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31E15A7F-097B-5F4A-D57B-E274AD860EA5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E6B36948-7ACA-9FDF-3B4F-C8989AE6CC2E}"/>
                </a:ext>
              </a:extLst>
            </p:cNvPr>
            <p:cNvSpPr txBox="1"/>
            <p:nvPr/>
          </p:nvSpPr>
          <p:spPr>
            <a:xfrm>
              <a:off x="2611521" y="1070352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4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8F1DB1C0-E253-2240-6019-5EDA4A55BC1A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corymb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DF9919AB-D3A1-BE87-A828-855999DED5F4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1EC61CB-4713-0342-8AAE-03295F4BF97B}"/>
              </a:ext>
            </a:extLst>
          </p:cNvPr>
          <p:cNvGrpSpPr/>
          <p:nvPr/>
        </p:nvGrpSpPr>
        <p:grpSpPr>
          <a:xfrm>
            <a:off x="8272738" y="3023189"/>
            <a:ext cx="1613207" cy="1375284"/>
            <a:chOff x="2611521" y="1078101"/>
            <a:chExt cx="1613207" cy="1375284"/>
          </a:xfrm>
        </p:grpSpPr>
        <p:pic>
          <p:nvPicPr>
            <p:cNvPr id="138" name="Picture 137">
              <a:extLst>
                <a:ext uri="{FF2B5EF4-FFF2-40B4-BE49-F238E27FC236}">
                  <a16:creationId xmlns:a16="http://schemas.microsoft.com/office/drawing/2014/main" id="{3DD6BDF0-2029-E376-74D5-A459B5859226}"/>
                </a:ext>
              </a:extLst>
            </p:cNvPr>
            <p:cNvPicPr>
              <a:picLocks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3C0BBFAD-B7DD-5B5B-7673-9227FB8E588E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3006A4F3-C06C-2B51-D359-BE2AA3CD0EB2}"/>
                </a:ext>
              </a:extLst>
            </p:cNvPr>
            <p:cNvSpPr txBox="1"/>
            <p:nvPr/>
          </p:nvSpPr>
          <p:spPr>
            <a:xfrm>
              <a:off x="2611521" y="1078101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9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FA21657-E0FE-558E-882E-4B3CA4606FB5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raceme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35BEC5BA-9A4A-99C9-78E6-58D12D547F06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81928F57-C196-EF84-8CE5-B57E3957B7E3}"/>
              </a:ext>
            </a:extLst>
          </p:cNvPr>
          <p:cNvGrpSpPr/>
          <p:nvPr/>
        </p:nvGrpSpPr>
        <p:grpSpPr>
          <a:xfrm>
            <a:off x="8207543" y="4738067"/>
            <a:ext cx="1678402" cy="1383033"/>
            <a:chOff x="2546326" y="1070352"/>
            <a:chExt cx="1678402" cy="1383033"/>
          </a:xfrm>
        </p:grpSpPr>
        <p:pic>
          <p:nvPicPr>
            <p:cNvPr id="174" name="Picture 173">
              <a:extLst>
                <a:ext uri="{FF2B5EF4-FFF2-40B4-BE49-F238E27FC236}">
                  <a16:creationId xmlns:a16="http://schemas.microsoft.com/office/drawing/2014/main" id="{2658A689-F1BC-29F7-227E-60A744325204}"/>
                </a:ext>
              </a:extLst>
            </p:cNvPr>
            <p:cNvPicPr>
              <a:picLocks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047C7E7A-F2EA-2E3C-9000-652183FF31BB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B7CD8E21-B95E-8790-FB32-F80937B6F43D}"/>
                </a:ext>
              </a:extLst>
            </p:cNvPr>
            <p:cNvSpPr txBox="1"/>
            <p:nvPr/>
          </p:nvSpPr>
          <p:spPr>
            <a:xfrm>
              <a:off x="2546326" y="1070352"/>
              <a:ext cx="40176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15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EBE899EF-312C-4F2F-5836-92C38352A088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trumpet</a:t>
              </a: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A5E11BFE-C50B-CC7E-4868-0FE66477F9BE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E57D8580-B835-115A-F326-79F95D80E4A6}"/>
              </a:ext>
            </a:extLst>
          </p:cNvPr>
          <p:cNvGrpSpPr/>
          <p:nvPr/>
        </p:nvGrpSpPr>
        <p:grpSpPr>
          <a:xfrm>
            <a:off x="10152922" y="1298172"/>
            <a:ext cx="1613207" cy="1383033"/>
            <a:chOff x="2611521" y="1070352"/>
            <a:chExt cx="1613207" cy="1383033"/>
          </a:xfrm>
        </p:grpSpPr>
        <p:pic>
          <p:nvPicPr>
            <p:cNvPr id="187" name="Picture 186">
              <a:extLst>
                <a:ext uri="{FF2B5EF4-FFF2-40B4-BE49-F238E27FC236}">
                  <a16:creationId xmlns:a16="http://schemas.microsoft.com/office/drawing/2014/main" id="{DDA76ED3-6D87-8F5B-DEB4-314A9E8859A2}"/>
                </a:ext>
              </a:extLst>
            </p:cNvPr>
            <p:cNvPicPr>
              <a:picLocks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2A3DE08C-B3DA-5459-D032-F8A2F5F81233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0157D866-55CD-5219-CDD8-F09AF8A03984}"/>
                </a:ext>
              </a:extLst>
            </p:cNvPr>
            <p:cNvSpPr txBox="1"/>
            <p:nvPr/>
          </p:nvSpPr>
          <p:spPr>
            <a:xfrm>
              <a:off x="2611521" y="1070352"/>
              <a:ext cx="2669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5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BDC34134-796B-76A6-00F0-44CF993FE0D5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cruciform</a:t>
              </a: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F96F065B-F30F-CB41-11ED-FD8114D30122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ACC8213C-8ED1-F959-1433-43F82EF9866A}"/>
              </a:ext>
            </a:extLst>
          </p:cNvPr>
          <p:cNvGrpSpPr/>
          <p:nvPr/>
        </p:nvGrpSpPr>
        <p:grpSpPr>
          <a:xfrm>
            <a:off x="10113836" y="3022110"/>
            <a:ext cx="1652293" cy="1376363"/>
            <a:chOff x="2572435" y="1077022"/>
            <a:chExt cx="1652293" cy="1376363"/>
          </a:xfrm>
        </p:grpSpPr>
        <p:pic>
          <p:nvPicPr>
            <p:cNvPr id="193" name="Picture 192">
              <a:extLst>
                <a:ext uri="{FF2B5EF4-FFF2-40B4-BE49-F238E27FC236}">
                  <a16:creationId xmlns:a16="http://schemas.microsoft.com/office/drawing/2014/main" id="{63E34A55-3919-4504-1E14-FE2DABB719BE}"/>
                </a:ext>
              </a:extLst>
            </p:cNvPr>
            <p:cNvPicPr>
              <a:picLocks/>
            </p:cNvPicPr>
            <p:nvPr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2300B861-42EA-FC52-E21C-196FEBF9CB3A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120AE347-A569-01E3-332B-9B377A4F5C5A}"/>
                </a:ext>
              </a:extLst>
            </p:cNvPr>
            <p:cNvSpPr txBox="1"/>
            <p:nvPr/>
          </p:nvSpPr>
          <p:spPr>
            <a:xfrm>
              <a:off x="2572435" y="1077022"/>
              <a:ext cx="39401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10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9EDE4775-D910-8E06-1F90-6F1E94941BA9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salverform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BE8C9B52-3EBB-5586-93D8-AF422795D1AA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7A2E2AE5-19E9-F83D-02F8-9EBA23BC21BC}"/>
              </a:ext>
            </a:extLst>
          </p:cNvPr>
          <p:cNvGrpSpPr/>
          <p:nvPr/>
        </p:nvGrpSpPr>
        <p:grpSpPr>
          <a:xfrm>
            <a:off x="10118723" y="4745816"/>
            <a:ext cx="1647406" cy="1375284"/>
            <a:chOff x="2577322" y="1078101"/>
            <a:chExt cx="1647406" cy="1375284"/>
          </a:xfrm>
        </p:grpSpPr>
        <p:pic>
          <p:nvPicPr>
            <p:cNvPr id="199" name="Picture 198">
              <a:extLst>
                <a:ext uri="{FF2B5EF4-FFF2-40B4-BE49-F238E27FC236}">
                  <a16:creationId xmlns:a16="http://schemas.microsoft.com/office/drawing/2014/main" id="{998B5980-1FAD-8197-0496-EC7B933520A2}"/>
                </a:ext>
              </a:extLst>
            </p:cNvPr>
            <p:cNvPicPr>
              <a:picLocks/>
            </p:cNvPicPr>
            <p:nvPr/>
          </p:nvPicPr>
          <p:blipFill>
            <a:blip r:embed="rId2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9F9361C8-F53A-E298-40B6-AC829E5EED74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9882A34B-7020-377F-1529-37A960A62E02}"/>
                </a:ext>
              </a:extLst>
            </p:cNvPr>
            <p:cNvSpPr txBox="1"/>
            <p:nvPr/>
          </p:nvSpPr>
          <p:spPr>
            <a:xfrm>
              <a:off x="2577322" y="1078101"/>
              <a:ext cx="42012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16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F84437F8-BB48-D2C3-D25F-FE86C5B1F1FD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umbel</a:t>
              </a: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2EF82221-6A14-0630-34C2-F68A01E560FB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2CEA07A3-1F2C-FEA0-CF95-B559EE18D1D8}"/>
              </a:ext>
            </a:extLst>
          </p:cNvPr>
          <p:cNvGrpSpPr/>
          <p:nvPr/>
        </p:nvGrpSpPr>
        <p:grpSpPr>
          <a:xfrm>
            <a:off x="558613" y="4738067"/>
            <a:ext cx="1686687" cy="1383033"/>
            <a:chOff x="2538041" y="1070352"/>
            <a:chExt cx="1686687" cy="1383033"/>
          </a:xfrm>
        </p:grpSpPr>
        <p:pic>
          <p:nvPicPr>
            <p:cNvPr id="205" name="Picture 204">
              <a:extLst>
                <a:ext uri="{FF2B5EF4-FFF2-40B4-BE49-F238E27FC236}">
                  <a16:creationId xmlns:a16="http://schemas.microsoft.com/office/drawing/2014/main" id="{D4AC8DFC-54A5-05A6-A1ED-D997F45903F8}"/>
                </a:ext>
              </a:extLst>
            </p:cNvPr>
            <p:cNvPicPr>
              <a:picLocks/>
            </p:cNvPicPr>
            <p:nvPr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3" r="203"/>
            <a:stretch/>
          </p:blipFill>
          <p:spPr>
            <a:xfrm>
              <a:off x="2616069" y="1092535"/>
              <a:ext cx="1608659" cy="1076801"/>
            </a:xfrm>
            <a:prstGeom prst="rect">
              <a:avLst/>
            </a:prstGeom>
          </p:spPr>
        </p:pic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00170AB7-03FB-3FBB-785C-1F0AB9CE6865}"/>
                </a:ext>
              </a:extLst>
            </p:cNvPr>
            <p:cNvSpPr/>
            <p:nvPr/>
          </p:nvSpPr>
          <p:spPr>
            <a:xfrm>
              <a:off x="2617212" y="1092535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A5CE4D86-79F5-0184-7D3C-30457489AA91}"/>
                </a:ext>
              </a:extLst>
            </p:cNvPr>
            <p:cNvSpPr txBox="1"/>
            <p:nvPr/>
          </p:nvSpPr>
          <p:spPr>
            <a:xfrm>
              <a:off x="2538041" y="1070352"/>
              <a:ext cx="4333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11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F0678470-118C-066A-627A-C0B3E4060919}"/>
                </a:ext>
              </a:extLst>
            </p:cNvPr>
            <p:cNvSpPr txBox="1"/>
            <p:nvPr/>
          </p:nvSpPr>
          <p:spPr>
            <a:xfrm>
              <a:off x="2797946" y="2237941"/>
              <a:ext cx="12335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800" dirty="0">
                  <a:solidFill>
                    <a:srgbClr val="005248"/>
                  </a:solidFill>
                </a:rPr>
                <a:t>saucer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2AE4DC80-AE90-F213-E218-9685AD03901F}"/>
                </a:ext>
              </a:extLst>
            </p:cNvPr>
            <p:cNvSpPr/>
            <p:nvPr/>
          </p:nvSpPr>
          <p:spPr>
            <a:xfrm>
              <a:off x="2617212" y="2230178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0" name="Picture 20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2037E5F-642C-8813-5E08-96F119EE56E3}"/>
              </a:ext>
            </a:extLst>
          </p:cNvPr>
          <p:cNvPicPr>
            <a:picLocks noChangeAspect="1"/>
          </p:cNvPicPr>
          <p:nvPr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67915"/>
            <a:ext cx="313205" cy="270496"/>
          </a:xfrm>
          <a:prstGeom prst="rect">
            <a:avLst/>
          </a:prstGeom>
        </p:spPr>
      </p:pic>
      <p:pic>
        <p:nvPicPr>
          <p:cNvPr id="211" name="Picture 21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AEEA6FE-564E-7628-8C05-51ACB092D2D1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2840" y="267915"/>
            <a:ext cx="308460" cy="2704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BB25D7D-DC33-1992-AE4A-71B061A3225B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844769"/>
      </p:ext>
    </p:extLst>
  </p:cSld>
  <p:clrMapOvr>
    <a:masterClrMapping/>
  </p:clrMapOvr>
  <p:transition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2" name="Pictur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C1D0D27-986F-B502-4698-1F11403C7F7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143531"/>
            <a:ext cx="313205" cy="270496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E96862C-4B04-4EED-7E7A-D8235A510CC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5ECFF1-11D2-1CBA-4619-C600B80EBE9B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7BAECF0D-5D73-70D6-FACC-502D2EDF0BA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2272794"/>
            <a:ext cx="7357241" cy="2984938"/>
          </a:xfrm>
        </p:spPr>
        <p:txBody>
          <a:bodyPr anchor="t"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Nectar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Sweet </a:t>
            </a:r>
            <a:r>
              <a:rPr lang="en-US" sz="3600" dirty="0" smtClean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liquid, </a:t>
            </a:r>
            <a: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produced in flowers.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B43845C-23BB-61B3-06FF-A3D0DE2C5A58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046163978"/>
      </p:ext>
    </p:extLst>
  </p:cSld>
  <p:clrMapOvr>
    <a:masterClrMapping/>
  </p:clrMapOvr>
  <p:transition advClick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E96862C-4B04-4EED-7E7A-D8235A510CC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5ECFF1-11D2-1CBA-4619-C600B80EBE9B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7BAECF0D-5D73-70D6-FACC-502D2EDF0BA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1603557"/>
            <a:ext cx="7357241" cy="298493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Evolved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kern="1200" dirty="0">
                <a:solidFill>
                  <a:srgbClr val="005248"/>
                </a:solidFill>
                <a:effectLst/>
                <a:latin typeface="+mn-lt"/>
                <a:ea typeface="+mn-ea"/>
                <a:cs typeface="+mn-cs"/>
              </a:rPr>
              <a:t>To have changed over time in order to be able to survive more successfully</a:t>
            </a:r>
            <a:r>
              <a:rPr lang="en-US" sz="3600" dirty="0">
                <a:solidFill>
                  <a:srgbClr val="005248"/>
                </a:solidFill>
                <a:latin typeface="+mn-lt"/>
                <a:cs typeface="Calibri" panose="020F0502020204030204" pitchFamily="34" charset="0"/>
              </a:rPr>
              <a:t>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91BC63-9F7D-CEE2-39CA-94E1E30F3AB8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34292695"/>
      </p:ext>
    </p:extLst>
  </p:cSld>
  <p:clrMapOvr>
    <a:masterClrMapping/>
  </p:clrMapOvr>
  <p:transition advClick="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66AF3EBBFBC847AE94C9E6D4DBFE5E" ma:contentTypeVersion="18" ma:contentTypeDescription="Create a new document." ma:contentTypeScope="" ma:versionID="27e9880d5f2c8da31d1d4682dfc6482e">
  <xsd:schema xmlns:xsd="http://www.w3.org/2001/XMLSchema" xmlns:xs="http://www.w3.org/2001/XMLSchema" xmlns:p="http://schemas.microsoft.com/office/2006/metadata/properties" xmlns:ns2="063f3a3d-d20b-4fbf-aac0-c2acf0e88b5d" xmlns:ns3="2efb450c-4aca-4ff7-b96f-5f698deb2bbd" targetNamespace="http://schemas.microsoft.com/office/2006/metadata/properties" ma:root="true" ma:fieldsID="fef4b5b76789b998f4a83bc2e6032c77" ns2:_="" ns3:_="">
    <xsd:import namespace="063f3a3d-d20b-4fbf-aac0-c2acf0e88b5d"/>
    <xsd:import namespace="2efb450c-4aca-4ff7-b96f-5f698deb2b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ivestatu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3a3d-d20b-4fbf-aac0-c2acf0e88b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ivestatus" ma:index="16" nillable="true" ma:displayName="Live status" ma:description="Update on current location to let rest of the team know" ma:format="Dropdown" ma:internalName="Livestatus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8afb050-7ef6-49b1-8358-c3283b90a3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fb450c-4aca-4ff7-b96f-5f698deb2b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ec7f3170-0cea-4e86-baf7-81030ff84662}" ma:internalName="TaxCatchAll" ma:showField="CatchAllData" ma:web="2efb450c-4aca-4ff7-b96f-5f698deb2b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vestatus xmlns="063f3a3d-d20b-4fbf-aac0-c2acf0e88b5d" xsi:nil="true"/>
    <lcf76f155ced4ddcb4097134ff3c332f xmlns="063f3a3d-d20b-4fbf-aac0-c2acf0e88b5d">
      <Terms xmlns="http://schemas.microsoft.com/office/infopath/2007/PartnerControls"/>
    </lcf76f155ced4ddcb4097134ff3c332f>
    <TaxCatchAll xmlns="2efb450c-4aca-4ff7-b96f-5f698deb2bbd" xsi:nil="true"/>
  </documentManagement>
</p:properties>
</file>

<file path=customXml/itemProps1.xml><?xml version="1.0" encoding="utf-8"?>
<ds:datastoreItem xmlns:ds="http://schemas.openxmlformats.org/officeDocument/2006/customXml" ds:itemID="{7764FAEC-F87E-442B-9597-A7137FBD14D8}"/>
</file>

<file path=customXml/itemProps2.xml><?xml version="1.0" encoding="utf-8"?>
<ds:datastoreItem xmlns:ds="http://schemas.openxmlformats.org/officeDocument/2006/customXml" ds:itemID="{95591512-1BCD-4ACC-9075-FB2F324C2CE3}"/>
</file>

<file path=customXml/itemProps3.xml><?xml version="1.0" encoding="utf-8"?>
<ds:datastoreItem xmlns:ds="http://schemas.openxmlformats.org/officeDocument/2006/customXml" ds:itemID="{FA5631E8-46E2-48FA-B558-4467EF9279EE}"/>
</file>

<file path=docProps/app.xml><?xml version="1.0" encoding="utf-8"?>
<Properties xmlns="http://schemas.openxmlformats.org/officeDocument/2006/extended-properties" xmlns:vt="http://schemas.openxmlformats.org/officeDocument/2006/docPropsVTypes">
  <TotalTime>5352</TotalTime>
  <Words>374</Words>
  <Application>Microsoft Office PowerPoint</Application>
  <PresentationFormat>Widescreen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May</vt:lpstr>
      <vt:lpstr>PowerPoint Presentation</vt:lpstr>
      <vt:lpstr>PowerPoint Presentation</vt:lpstr>
      <vt:lpstr>Nectar Sweet liquid, produced in flowers. </vt:lpstr>
      <vt:lpstr>Evolved To have changed over time in order to be able to survive more successfully.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</dc:title>
  <dc:creator>AG Marketing</dc:creator>
  <cp:lastModifiedBy>Jo Elphick</cp:lastModifiedBy>
  <cp:revision>8</cp:revision>
  <dcterms:created xsi:type="dcterms:W3CDTF">2024-04-10T16:06:38Z</dcterms:created>
  <dcterms:modified xsi:type="dcterms:W3CDTF">2024-05-28T13:13:09Z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0x0101000866AF3EBBFBC847AE94C9E6D4DBFE5E</vt:lpwstr>
  </property>
</Properties>
</file>