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1" r:id="rId2"/>
    <p:sldId id="323" r:id="rId3"/>
    <p:sldId id="322" r:id="rId4"/>
    <p:sldId id="324" r:id="rId5"/>
    <p:sldId id="326" r:id="rId6"/>
    <p:sldId id="327" r:id="rId7"/>
    <p:sldId id="261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Elphick" initials="JE" lastIdx="3" clrIdx="0">
    <p:extLst>
      <p:ext uri="{19B8F6BF-5375-455C-9EA6-DF929625EA0E}">
        <p15:presenceInfo xmlns:p15="http://schemas.microsoft.com/office/powerpoint/2012/main" userId="S-1-5-21-573514034-4036116226-3480628288-59696" providerId="AD"/>
      </p:ext>
    </p:extLst>
  </p:cmAuthor>
  <p:cmAuthor id="2" name="Jane Lloyd" initials="JL" lastIdx="6" clrIdx="1">
    <p:extLst>
      <p:ext uri="{19B8F6BF-5375-455C-9EA6-DF929625EA0E}">
        <p15:presenceInfo xmlns:p15="http://schemas.microsoft.com/office/powerpoint/2012/main" userId="S-1-5-21-573514034-4036116226-3480628288-59420" providerId="AD"/>
      </p:ext>
    </p:extLst>
  </p:cmAuthor>
  <p:cmAuthor id="3" name="Hannah Wright" initials="HW" lastIdx="2" clrIdx="2">
    <p:extLst>
      <p:ext uri="{19B8F6BF-5375-455C-9EA6-DF929625EA0E}">
        <p15:presenceInfo xmlns:p15="http://schemas.microsoft.com/office/powerpoint/2012/main" userId="S::hannahwright@rhs.org.uk::fb9fe3aa-f7eb-450d-99da-b2ab4321e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EE"/>
    <a:srgbClr val="005248"/>
    <a:srgbClr val="F5D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howGuides="1">
      <p:cViewPr varScale="1">
        <p:scale>
          <a:sx n="80" d="100"/>
          <a:sy n="80" d="100"/>
        </p:scale>
        <p:origin x="62" y="226"/>
      </p:cViewPr>
      <p:guideLst>
        <p:guide orient="horz" pos="2160"/>
        <p:guide pos="3840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98FB-889E-154D-8BCB-5F6432A5143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B2D9-17D7-DE4E-9D66-24D0153C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E8C93-1E52-BF4B-8D4C-292FEB626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8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1239-F559-E213-17AE-257A93146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BE670-6E46-BA93-D6CC-12FF72130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C2C8A-19B2-B344-D9D9-AA55F9D6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EA10B-E0B0-16AA-425F-C45FC311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FF46-3F00-738F-BAE3-A6BC36C7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B717-4E6F-9382-8CD7-A1194B84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4AD0C-9A4D-48AA-95B1-E435E9EFD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49D55-D660-6F45-95D7-F720398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A8D2-E765-B2FE-EFA5-50AD2662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97456-575B-B4FA-4A38-3A5A080B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DE08E-821B-24E8-65B5-1F0DE3DA9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28EAE-8B10-7580-9906-BEF477F12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28876-260B-1168-DDB1-1E9D537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D78F-FC7C-60A7-5603-02865BD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0FE0-59AF-2A2C-37C5-DCD1303D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FE3F-6ACD-5D3D-B46B-80A25502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D0C7-0CF1-03F0-F783-483C539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A8F6-65C8-DBD7-6235-BAA28B35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DA20-D221-E968-8016-C0B0AD2D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4D21-A1FB-CA43-E393-BF5C69C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FC4E-38E9-788B-ACF4-5CAAB01C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FE1C8-7E96-205B-A33B-8465B204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FC27-4223-3C4B-D291-1160C5CD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413F-2ECE-CEA4-C3B1-6E22F7BE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B1F0E-BA81-E811-482D-47EBECD0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DD83-5319-0585-0E72-9BFDC972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8282-E928-DADC-4D74-A38269BFF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F312-089B-1A52-D551-C7CB990F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DB0BF-DCEF-647B-722E-42FAC3E6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2B24E-827E-7EB8-6CCE-6C16E007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93A9-1F67-148F-A962-F6DAEFE4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8C7A-817B-0CAA-D9A1-BB873E70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858A-E5C5-47A2-1CE7-3CE2C3690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95CBC-E0C3-7D60-4F9A-AE2221690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80C34-27C8-51A1-584F-0858E5D2B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40195-D9B7-7E1C-ED8E-91787F977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E5AC-CCBC-AB8D-EB5F-B2654C85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F885C-AB85-AA90-8ED2-70BFE619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58A42-7938-A671-BF1E-BA727E85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DD8-13B1-E2C7-F61F-512459AE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03B39-CF25-AB89-7467-70DBE775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7CBD8-84CB-DFB9-B69D-C2860FB2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03892-9DEE-7210-93DC-56C6554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17352-FD9B-0EC5-8434-1AE951AF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B7CF3-BE15-E3FC-588B-8ED16D00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1D5CC-62BB-2528-47F6-2E885DB2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2AB1-7377-971F-4B2D-201ADEFE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DFCB-9216-7497-14BA-B3BC9052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7FF35-B2BC-8169-6DFB-EDAB4BEDF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74E3-AA36-82B0-20EB-E75E3B95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7D849-BCEE-1ECD-8078-576070F4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052C5-E0D3-4A6B-3FF8-3BFAC72E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D0FB-D096-816D-731D-475BD9DD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EE3C5-B2F9-CDCF-7AE9-EF9FC2CC2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A7157-A24E-DC9F-FC01-281DEAA89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70885-073E-BA2D-5FEB-56FA6738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F019B-DEF0-1DEA-871F-0DFE3A4D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286A1-45AA-CAE2-30D6-C157BE0D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E919F-EDD1-462F-815D-D86FB6DF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8FB36-5228-F703-A35D-16450F61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26A89-D5BC-78AB-BE70-DBCB9C385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C6CE-7FE7-AC41-B322-BB7A414B818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D766-DE4C-3013-561E-7CEF662C2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2CBB5-8CF0-B42A-CDA0-239C77C00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3C4D-9763-5142-8804-A892C270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6.xml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21361" y="487362"/>
            <a:ext cx="549277" cy="12192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536B7F-AA1A-0498-BE47-A967FDD33A1E}"/>
              </a:ext>
            </a:extLst>
          </p:cNvPr>
          <p:cNvSpPr/>
          <p:nvPr/>
        </p:nvSpPr>
        <p:spPr>
          <a:xfrm>
            <a:off x="-3" y="951875"/>
            <a:ext cx="12192003" cy="5356849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EF96B-A335-AFD9-ADB4-43EEC3CB569E}"/>
              </a:ext>
            </a:extLst>
          </p:cNvPr>
          <p:cNvSpPr/>
          <p:nvPr/>
        </p:nvSpPr>
        <p:spPr>
          <a:xfrm>
            <a:off x="402619" y="2683724"/>
            <a:ext cx="11386757" cy="3419842"/>
          </a:xfrm>
          <a:prstGeom prst="rect">
            <a:avLst/>
          </a:prstGeom>
          <a:solidFill>
            <a:srgbClr val="F5D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14D72-0A66-D221-7733-4672C4A161EF}"/>
              </a:ext>
            </a:extLst>
          </p:cNvPr>
          <p:cNvSpPr txBox="1"/>
          <p:nvPr/>
        </p:nvSpPr>
        <p:spPr>
          <a:xfrm>
            <a:off x="751605" y="3974328"/>
            <a:ext cx="551266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rgbClr val="005248"/>
                </a:solidFill>
              </a:rPr>
              <a:t>In June, early spring flowers have finished and are starting to go to </a:t>
            </a:r>
            <a:r>
              <a:rPr lang="en-GB" sz="1600" dirty="0" smtClean="0">
                <a:solidFill>
                  <a:srgbClr val="005248"/>
                </a:solidFill>
              </a:rPr>
              <a:t>seed, </a:t>
            </a:r>
            <a:r>
              <a:rPr lang="en-GB" sz="1600" dirty="0">
                <a:solidFill>
                  <a:srgbClr val="005248"/>
                </a:solidFill>
              </a:rPr>
              <a:t>but summer blooms are not yet flowering.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rgbClr val="005248"/>
                </a:solidFill>
              </a:rPr>
              <a:t>This means that there are a few weeks when it can be hard for </a:t>
            </a:r>
            <a:r>
              <a:rPr lang="en-GB" sz="1600" b="1" dirty="0">
                <a:solidFill>
                  <a:srgbClr val="005248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pollinators</a:t>
            </a:r>
            <a:r>
              <a:rPr lang="en-GB" sz="1600" dirty="0">
                <a:solidFill>
                  <a:srgbClr val="005248"/>
                </a:solidFill>
              </a:rPr>
              <a:t> to find enough flowers with </a:t>
            </a:r>
            <a:r>
              <a:rPr lang="en-GB" sz="1600" b="1" dirty="0">
                <a:solidFill>
                  <a:srgbClr val="005248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nectar</a:t>
            </a:r>
            <a:r>
              <a:rPr lang="en-GB" sz="1600" dirty="0">
                <a:solidFill>
                  <a:srgbClr val="005248"/>
                </a:solidFill>
              </a:rPr>
              <a:t> and </a:t>
            </a:r>
            <a:r>
              <a:rPr lang="en-GB" sz="1600" b="1" dirty="0">
                <a:solidFill>
                  <a:srgbClr val="005248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pollen</a:t>
            </a:r>
            <a:r>
              <a:rPr lang="en-GB" sz="1600" dirty="0">
                <a:solidFill>
                  <a:srgbClr val="005248"/>
                </a:solidFill>
              </a:rPr>
              <a:t> to feed themselves and their young. This is known as the June pollen gap.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B1E201D-F4C4-2EE5-EC91-3DB029147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47" y="1094165"/>
            <a:ext cx="5451943" cy="90176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EF7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2A41-AACF-D08A-C327-703569821340}"/>
              </a:ext>
            </a:extLst>
          </p:cNvPr>
          <p:cNvSpPr txBox="1"/>
          <p:nvPr/>
        </p:nvSpPr>
        <p:spPr>
          <a:xfrm>
            <a:off x="467564" y="1940866"/>
            <a:ext cx="1147628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3905250" algn="l"/>
              </a:tabLst>
            </a:pPr>
            <a:r>
              <a:rPr lang="en-GB" sz="2200" dirty="0">
                <a:solidFill>
                  <a:srgbClr val="005248"/>
                </a:solidFill>
              </a:rPr>
              <a:t>This </a:t>
            </a:r>
            <a:r>
              <a:rPr lang="en-GB" sz="2200" dirty="0" smtClean="0">
                <a:solidFill>
                  <a:srgbClr val="005248"/>
                </a:solidFill>
              </a:rPr>
              <a:t>month, </a:t>
            </a:r>
            <a:r>
              <a:rPr lang="en-GB" sz="2200" dirty="0">
                <a:solidFill>
                  <a:srgbClr val="005248"/>
                </a:solidFill>
              </a:rPr>
              <a:t>hairy-footed flower bees are starting to feed </a:t>
            </a:r>
            <a:r>
              <a:rPr lang="en-GB" sz="2200" dirty="0" smtClean="0">
                <a:solidFill>
                  <a:srgbClr val="005248"/>
                </a:solidFill>
              </a:rPr>
              <a:t>on </a:t>
            </a:r>
            <a:r>
              <a:rPr lang="en-GB" sz="2200" dirty="0">
                <a:solidFill>
                  <a:srgbClr val="005248"/>
                </a:solidFill>
              </a:rPr>
              <a:t>nectar to give them energy to have their young</a:t>
            </a:r>
            <a:r>
              <a:rPr lang="en-GB" sz="2200" dirty="0" smtClean="0">
                <a:solidFill>
                  <a:srgbClr val="005248"/>
                </a:solidFill>
              </a:rPr>
              <a:t>.</a:t>
            </a:r>
            <a:endParaRPr lang="en-GB" sz="2200" dirty="0">
              <a:solidFill>
                <a:srgbClr val="005248"/>
              </a:solidFill>
            </a:endParaRPr>
          </a:p>
          <a:p>
            <a:pPr>
              <a:spcAft>
                <a:spcPts val="600"/>
              </a:spcAft>
              <a:tabLst>
                <a:tab pos="3905250" algn="l"/>
              </a:tabLst>
            </a:pPr>
            <a:r>
              <a:rPr lang="en-GB" sz="2400" dirty="0">
                <a:solidFill>
                  <a:srgbClr val="005248"/>
                </a:solidFill>
              </a:rPr>
              <a:t>Learn </a:t>
            </a:r>
            <a:r>
              <a:rPr lang="en-GB" sz="2400" dirty="0" smtClean="0">
                <a:solidFill>
                  <a:srgbClr val="005248"/>
                </a:solidFill>
              </a:rPr>
              <a:t>about: </a:t>
            </a:r>
            <a:r>
              <a:rPr lang="en-GB" sz="2400" dirty="0">
                <a:solidFill>
                  <a:srgbClr val="005248"/>
                </a:solidFill>
              </a:rPr>
              <a:t>what we can do now to help bees in June.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2608E-63E1-6CF5-E4CD-3E8B7AC502F6}"/>
              </a:ext>
            </a:extLst>
          </p:cNvPr>
          <p:cNvGrpSpPr/>
          <p:nvPr/>
        </p:nvGrpSpPr>
        <p:grpSpPr>
          <a:xfrm>
            <a:off x="6287512" y="-2126"/>
            <a:ext cx="4700614" cy="1775195"/>
            <a:chOff x="5076217" y="-2126"/>
            <a:chExt cx="4700614" cy="1775195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F23B98C-2D25-CB90-D736-C1DAC0DF3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746"/>
            <a:stretch/>
          </p:blipFill>
          <p:spPr>
            <a:xfrm>
              <a:off x="5076217" y="-2126"/>
              <a:ext cx="3454400" cy="17751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B9C5CE-58ED-94EF-A348-F71D7A30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01938">
              <a:off x="8667921" y="537380"/>
              <a:ext cx="1066800" cy="11510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BDBF220-E555-FABA-246B-610AA42224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00" b="41293"/>
          <a:stretch/>
        </p:blipFill>
        <p:spPr>
          <a:xfrm>
            <a:off x="6347013" y="3433977"/>
            <a:ext cx="5359614" cy="2405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B3828-EBA8-5717-EEA2-1B62EE7DB395}"/>
              </a:ext>
            </a:extLst>
          </p:cNvPr>
          <p:cNvSpPr txBox="1"/>
          <p:nvPr/>
        </p:nvSpPr>
        <p:spPr>
          <a:xfrm>
            <a:off x="751603" y="3458771"/>
            <a:ext cx="5321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5248"/>
                </a:solidFill>
              </a:rPr>
              <a:t>Why is June a difficult month for bees?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A9111-D683-DAA5-83B8-57629A3D65B9}"/>
              </a:ext>
            </a:extLst>
          </p:cNvPr>
          <p:cNvSpPr txBox="1"/>
          <p:nvPr/>
        </p:nvSpPr>
        <p:spPr>
          <a:xfrm>
            <a:off x="6264264" y="5826091"/>
            <a:ext cx="53596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5248"/>
                </a:solidFill>
              </a:rPr>
              <a:t>Flowers providing nectar and pollen in June</a:t>
            </a:r>
            <a:endParaRPr lang="en-US" sz="700" dirty="0">
              <a:solidFill>
                <a:srgbClr val="005248"/>
              </a:solidFill>
            </a:endParaRPr>
          </a:p>
        </p:txBody>
      </p: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BDC0DC-8E65-C5BD-D107-2729E061202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267915"/>
            <a:ext cx="313205" cy="270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98A33F-1F45-228D-52A4-2F930BDF9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0863" y="326929"/>
            <a:ext cx="2354381" cy="4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944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7CD97D-004B-AF1C-8E0E-3337E16B346F}"/>
              </a:ext>
            </a:extLst>
          </p:cNvPr>
          <p:cNvSpPr/>
          <p:nvPr/>
        </p:nvSpPr>
        <p:spPr>
          <a:xfrm>
            <a:off x="-3" y="810705"/>
            <a:ext cx="12192003" cy="549801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8BE66-E58F-8997-96C1-285558E9D991}"/>
              </a:ext>
            </a:extLst>
          </p:cNvPr>
          <p:cNvSpPr/>
          <p:nvPr/>
        </p:nvSpPr>
        <p:spPr>
          <a:xfrm>
            <a:off x="-3" y="951875"/>
            <a:ext cx="12192003" cy="5356849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CD0AA-1166-B9AE-EBE1-C4151DA4D7FA}"/>
              </a:ext>
            </a:extLst>
          </p:cNvPr>
          <p:cNvSpPr/>
          <p:nvPr/>
        </p:nvSpPr>
        <p:spPr>
          <a:xfrm>
            <a:off x="555551" y="1205802"/>
            <a:ext cx="11085586" cy="4789439"/>
          </a:xfrm>
          <a:prstGeom prst="rect">
            <a:avLst/>
          </a:prstGeom>
          <a:solidFill>
            <a:srgbClr val="F5D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21361" y="487362"/>
            <a:ext cx="549277" cy="1219200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95CA6A8-97CC-1A3E-A98F-6A9AEB3A5C33}"/>
              </a:ext>
            </a:extLst>
          </p:cNvPr>
          <p:cNvGrpSpPr/>
          <p:nvPr/>
        </p:nvGrpSpPr>
        <p:grpSpPr>
          <a:xfrm>
            <a:off x="3044651" y="0"/>
            <a:ext cx="2828463" cy="1334998"/>
            <a:chOff x="792384" y="4218976"/>
            <a:chExt cx="3228398" cy="15237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B543B8-4205-BD33-D11C-A95B3838F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22" t="-532" b="-1"/>
            <a:stretch/>
          </p:blipFill>
          <p:spPr>
            <a:xfrm>
              <a:off x="792384" y="4218976"/>
              <a:ext cx="2366261" cy="15237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9C16BC-8C1F-50F5-B691-94F8F271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01938">
              <a:off x="3279866" y="4895454"/>
              <a:ext cx="712780" cy="7690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7FEE45-3C80-25F5-555C-9DE5889FCB68}"/>
              </a:ext>
            </a:extLst>
          </p:cNvPr>
          <p:cNvSpPr txBox="1"/>
          <p:nvPr/>
        </p:nvSpPr>
        <p:spPr>
          <a:xfrm>
            <a:off x="5409950" y="5779797"/>
            <a:ext cx="3474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5248"/>
                </a:solidFill>
              </a:rPr>
              <a:t>  Grass </a:t>
            </a:r>
            <a:r>
              <a:rPr lang="en-GB" sz="800" dirty="0">
                <a:solidFill>
                  <a:srgbClr val="005248"/>
                </a:solidFill>
              </a:rPr>
              <a:t>with dandelion and daisy flowers</a:t>
            </a:r>
            <a:endParaRPr lang="en-GB" sz="800" baseline="-25000" dirty="0">
              <a:solidFill>
                <a:srgbClr val="00524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AA3C7-92FD-AF7A-B26D-46A0ED9C6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5" t="14081" r="8576" b="481"/>
          <a:stretch/>
        </p:blipFill>
        <p:spPr>
          <a:xfrm>
            <a:off x="5566787" y="1385319"/>
            <a:ext cx="5917513" cy="43944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FB267C-F1B2-3292-AFC0-8B730E183D13}"/>
              </a:ext>
            </a:extLst>
          </p:cNvPr>
          <p:cNvSpPr txBox="1"/>
          <p:nvPr/>
        </p:nvSpPr>
        <p:spPr>
          <a:xfrm>
            <a:off x="662424" y="2220977"/>
            <a:ext cx="456272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005248"/>
                </a:solidFill>
              </a:rPr>
              <a:t>How can we help?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Make sure some patches of grass are left to grow long. These are likely to have dandelions and daisies flowering in June, which are brilliant sources of nectar and pollen.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Common poppy, common marigold and geranium seeds can be sown in March for pollen in June.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Talk to your teacher to see what’s possible.</a:t>
            </a:r>
          </a:p>
        </p:txBody>
      </p:sp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2991D6-B3E6-2755-4F55-A2B1DAB41A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267915"/>
            <a:ext cx="313205" cy="270496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3A7229-E70D-6A08-E587-5AFBB8EFF5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840" y="267915"/>
            <a:ext cx="308460" cy="270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07A10-6165-FB79-D74E-7D7290EC12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0863" y="326929"/>
            <a:ext cx="2354381" cy="4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7891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7CD97D-004B-AF1C-8E0E-3337E16B346F}"/>
              </a:ext>
            </a:extLst>
          </p:cNvPr>
          <p:cNvSpPr/>
          <p:nvPr/>
        </p:nvSpPr>
        <p:spPr>
          <a:xfrm>
            <a:off x="-3" y="810705"/>
            <a:ext cx="12192003" cy="549801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21361" y="487362"/>
            <a:ext cx="549277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2D8901-26FF-4445-C630-99D0C10D52DB}"/>
              </a:ext>
            </a:extLst>
          </p:cNvPr>
          <p:cNvSpPr/>
          <p:nvPr/>
        </p:nvSpPr>
        <p:spPr>
          <a:xfrm>
            <a:off x="-3" y="951875"/>
            <a:ext cx="12192003" cy="5356849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42F4B6-B1CF-E1ED-996B-022002C773CF}"/>
              </a:ext>
            </a:extLst>
          </p:cNvPr>
          <p:cNvSpPr/>
          <p:nvPr/>
        </p:nvSpPr>
        <p:spPr>
          <a:xfrm>
            <a:off x="555551" y="1399776"/>
            <a:ext cx="11085586" cy="4595465"/>
          </a:xfrm>
          <a:prstGeom prst="rect">
            <a:avLst/>
          </a:prstGeom>
          <a:solidFill>
            <a:srgbClr val="F5D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14D72-0A66-D221-7733-4672C4A161EF}"/>
              </a:ext>
            </a:extLst>
          </p:cNvPr>
          <p:cNvSpPr txBox="1"/>
          <p:nvPr/>
        </p:nvSpPr>
        <p:spPr>
          <a:xfrm>
            <a:off x="662423" y="1621409"/>
            <a:ext cx="593210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005248"/>
                </a:solidFill>
              </a:rPr>
              <a:t>Learning activity: how can we help?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rgbClr val="005248"/>
                </a:solidFill>
              </a:rPr>
              <a:t>You need to get </a:t>
            </a:r>
            <a:r>
              <a:rPr lang="en-GB" sz="1600" b="1" dirty="0">
                <a:solidFill>
                  <a:srgbClr val="005248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sowing</a:t>
            </a:r>
            <a:r>
              <a:rPr lang="en-GB" sz="1600" dirty="0">
                <a:solidFill>
                  <a:srgbClr val="005248"/>
                </a:solidFill>
              </a:rPr>
              <a:t> in March if you want flowers for bees in June.</a:t>
            </a:r>
            <a:br>
              <a:rPr lang="en-GB" sz="1600" dirty="0">
                <a:solidFill>
                  <a:srgbClr val="005248"/>
                </a:solidFill>
              </a:rPr>
            </a:br>
            <a:endParaRPr lang="en-GB" sz="1600" dirty="0">
              <a:solidFill>
                <a:srgbClr val="005248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Think about asking the people in your school community (for example parents and carers) if they might have some spare flowering plant seeds which they could donate.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Check the back of any seed packets to find out when the seeds need to be </a:t>
            </a:r>
            <a:r>
              <a:rPr lang="en-GB" sz="1600" b="1" dirty="0">
                <a:solidFill>
                  <a:srgbClr val="005248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sown</a:t>
            </a:r>
            <a:r>
              <a:rPr lang="en-GB" sz="1600" dirty="0">
                <a:solidFill>
                  <a:srgbClr val="005248"/>
                </a:solidFill>
              </a:rPr>
              <a:t> to flower in June.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Flower seeds can be planted anywhere: recycled pots, window boxes and raised beds.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248"/>
                </a:solidFill>
              </a:rPr>
              <a:t>Hardy annual seeds can be sown outside in March e.g. poppies and </a:t>
            </a:r>
            <a:r>
              <a:rPr lang="en-GB" sz="1600" dirty="0" smtClean="0">
                <a:solidFill>
                  <a:srgbClr val="005248"/>
                </a:solidFill>
              </a:rPr>
              <a:t>cornflowers.</a:t>
            </a:r>
            <a:endParaRPr lang="en-GB" sz="1600" dirty="0">
              <a:solidFill>
                <a:srgbClr val="005248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4151A9-B275-3C7D-6EE8-58492F01AE3E}"/>
              </a:ext>
            </a:extLst>
          </p:cNvPr>
          <p:cNvGrpSpPr/>
          <p:nvPr/>
        </p:nvGrpSpPr>
        <p:grpSpPr>
          <a:xfrm flipH="1">
            <a:off x="4025190" y="0"/>
            <a:ext cx="3170187" cy="1162647"/>
            <a:chOff x="2738831" y="0"/>
            <a:chExt cx="3170187" cy="116264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02F9909-E544-E1BD-BD60-7F4E2B3CE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293"/>
            <a:stretch/>
          </p:blipFill>
          <p:spPr>
            <a:xfrm>
              <a:off x="2738831" y="0"/>
              <a:ext cx="2308049" cy="116264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9B7DA8-294F-DD1C-A41E-DBF151184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01938">
              <a:off x="5168102" y="315362"/>
              <a:ext cx="712780" cy="76905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B9D72C-96F0-760A-0B3B-471270CFE7B8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" t="45233" b="23380"/>
          <a:stretch/>
        </p:blipFill>
        <p:spPr>
          <a:xfrm>
            <a:off x="7299701" y="3818233"/>
            <a:ext cx="4145761" cy="195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96953-F74C-F1A1-267A-66B69413C671}"/>
              </a:ext>
            </a:extLst>
          </p:cNvPr>
          <p:cNvSpPr txBox="1"/>
          <p:nvPr/>
        </p:nvSpPr>
        <p:spPr>
          <a:xfrm>
            <a:off x="7210780" y="5753383"/>
            <a:ext cx="249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5248"/>
                </a:solidFill>
              </a:rPr>
              <a:t>Newspaper containers used for sowing seeds</a:t>
            </a:r>
            <a:endParaRPr lang="en-US" sz="800" dirty="0">
              <a:solidFill>
                <a:srgbClr val="0052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E4268-4E08-495C-7AED-9528581B87D4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" t="30949" r="-1" b="604"/>
          <a:stretch/>
        </p:blipFill>
        <p:spPr>
          <a:xfrm>
            <a:off x="7299701" y="1604397"/>
            <a:ext cx="4145762" cy="1908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C24FD-3178-8A7C-252E-F938431149EE}"/>
              </a:ext>
            </a:extLst>
          </p:cNvPr>
          <p:cNvSpPr txBox="1"/>
          <p:nvPr/>
        </p:nvSpPr>
        <p:spPr>
          <a:xfrm>
            <a:off x="7210780" y="3492642"/>
            <a:ext cx="28321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5248"/>
                </a:solidFill>
              </a:rPr>
              <a:t>Cosmos flower seeds can be sown in March to flower in June</a:t>
            </a:r>
            <a:endParaRPr lang="en-US" sz="800" dirty="0">
              <a:solidFill>
                <a:srgbClr val="005248"/>
              </a:solidFill>
            </a:endParaRPr>
          </a:p>
        </p:txBody>
      </p:sp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EFFEF0-882B-9975-113B-56216A8CE4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267915"/>
            <a:ext cx="313205" cy="27049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BC64A8-DA9E-31B3-0716-CC343D826FB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840" y="267915"/>
            <a:ext cx="308460" cy="270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D3E071-6B10-EEE4-25E8-AA170C48A33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0863" y="326929"/>
            <a:ext cx="2354381" cy="4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093"/>
      </p:ext>
    </p:extLst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25316"/>
          <a:stretch/>
        </p:blipFill>
        <p:spPr>
          <a:xfrm rot="5400000">
            <a:off x="2666999" y="-2667000"/>
            <a:ext cx="6858002" cy="12192002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1D0D27-986F-B502-4698-1F11403C7F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143531"/>
            <a:ext cx="313205" cy="270496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96862C-4B04-4EED-7E7A-D8235A510C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67" y="143531"/>
            <a:ext cx="313205" cy="270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ECFF1-11D2-1CBA-4619-C600B80EBE9B}"/>
              </a:ext>
            </a:extLst>
          </p:cNvPr>
          <p:cNvSpPr/>
          <p:nvPr/>
        </p:nvSpPr>
        <p:spPr>
          <a:xfrm>
            <a:off x="550863" y="549275"/>
            <a:ext cx="11090275" cy="5759450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BAECF0D-5D73-70D6-FACC-502D2EDF0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11" y="727409"/>
            <a:ext cx="317500" cy="3175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8478F63-97CC-85DD-B287-8C7CB92C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433" y="2272793"/>
            <a:ext cx="7357241" cy="2984938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Nectar</a:t>
            </a:r>
            <a: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52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 liquid produced in flowers.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98E5C4-1243-E0A8-9561-ED43F8B4471B}"/>
              </a:ext>
            </a:extLst>
          </p:cNvPr>
          <p:cNvSpPr txBox="1">
            <a:spLocks/>
          </p:cNvSpPr>
          <p:nvPr/>
        </p:nvSpPr>
        <p:spPr>
          <a:xfrm>
            <a:off x="9011378" y="153673"/>
            <a:ext cx="1238242" cy="29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000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32529180"/>
      </p:ext>
    </p:extLst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25316"/>
          <a:stretch/>
        </p:blipFill>
        <p:spPr>
          <a:xfrm rot="5400000">
            <a:off x="2666999" y="-2667000"/>
            <a:ext cx="6858002" cy="12192002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1D0D27-986F-B502-4698-1F11403C7F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143531"/>
            <a:ext cx="313205" cy="270496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96862C-4B04-4EED-7E7A-D8235A510C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67" y="143531"/>
            <a:ext cx="313205" cy="270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ECFF1-11D2-1CBA-4619-C600B80EBE9B}"/>
              </a:ext>
            </a:extLst>
          </p:cNvPr>
          <p:cNvSpPr/>
          <p:nvPr/>
        </p:nvSpPr>
        <p:spPr>
          <a:xfrm>
            <a:off x="550863" y="549275"/>
            <a:ext cx="11090275" cy="5759450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BAECF0D-5D73-70D6-FACC-502D2EDF0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11" y="727409"/>
            <a:ext cx="317500" cy="3175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8478F63-97CC-85DD-B287-8C7CB92C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433" y="2268127"/>
            <a:ext cx="7357241" cy="2984938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Sown</a:t>
            </a:r>
            <a: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5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seed has been placed in soil or compost</a:t>
            </a:r>
            <a:r>
              <a:rPr lang="en-US" sz="3600" dirty="0">
                <a:solidFill>
                  <a:srgbClr val="0052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6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52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98E5C4-1243-E0A8-9561-ED43F8B4471B}"/>
              </a:ext>
            </a:extLst>
          </p:cNvPr>
          <p:cNvSpPr txBox="1">
            <a:spLocks/>
          </p:cNvSpPr>
          <p:nvPr/>
        </p:nvSpPr>
        <p:spPr>
          <a:xfrm>
            <a:off x="9011378" y="153673"/>
            <a:ext cx="1238242" cy="29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000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30271465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25316"/>
          <a:stretch/>
        </p:blipFill>
        <p:spPr>
          <a:xfrm rot="5400000">
            <a:off x="2666999" y="-2667000"/>
            <a:ext cx="6858002" cy="12192002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1D0D27-986F-B502-4698-1F11403C7F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143531"/>
            <a:ext cx="313205" cy="270496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96862C-4B04-4EED-7E7A-D8235A510C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67" y="143531"/>
            <a:ext cx="313205" cy="270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ECFF1-11D2-1CBA-4619-C600B80EBE9B}"/>
              </a:ext>
            </a:extLst>
          </p:cNvPr>
          <p:cNvSpPr/>
          <p:nvPr/>
        </p:nvSpPr>
        <p:spPr>
          <a:xfrm>
            <a:off x="550863" y="549275"/>
            <a:ext cx="11090275" cy="5759450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BAECF0D-5D73-70D6-FACC-502D2EDF0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11" y="727409"/>
            <a:ext cx="317500" cy="3175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8478F63-97CC-85DD-B287-8C7CB92C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433" y="603378"/>
            <a:ext cx="7357241" cy="298493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Sowing</a:t>
            </a:r>
            <a: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005248"/>
                </a:solidFill>
                <a:latin typeface="+mn-lt"/>
              </a:rPr>
              <a:t>Placing a seed in soil or compost</a:t>
            </a:r>
            <a:r>
              <a:rPr lang="en-US" sz="3600" dirty="0">
                <a:solidFill>
                  <a:srgbClr val="005248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rgbClr val="005248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98E5C4-1243-E0A8-9561-ED43F8B4471B}"/>
              </a:ext>
            </a:extLst>
          </p:cNvPr>
          <p:cNvSpPr txBox="1">
            <a:spLocks/>
          </p:cNvSpPr>
          <p:nvPr/>
        </p:nvSpPr>
        <p:spPr>
          <a:xfrm>
            <a:off x="9011378" y="153673"/>
            <a:ext cx="1238242" cy="29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000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09275192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25316"/>
          <a:stretch/>
        </p:blipFill>
        <p:spPr>
          <a:xfrm rot="5400000">
            <a:off x="2666999" y="-2667000"/>
            <a:ext cx="6858002" cy="12192002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481F0F-3DC1-34E9-2092-A8BB3390B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932" y="143531"/>
            <a:ext cx="313205" cy="270496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F32AA2-FE55-2B1A-9545-0DD436DE00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67" y="143531"/>
            <a:ext cx="313205" cy="270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B26728-8D8D-F747-F856-08EB5C097F13}"/>
              </a:ext>
            </a:extLst>
          </p:cNvPr>
          <p:cNvSpPr/>
          <p:nvPr/>
        </p:nvSpPr>
        <p:spPr>
          <a:xfrm>
            <a:off x="550863" y="549275"/>
            <a:ext cx="11090275" cy="5759450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8478F63-97CC-85DD-B287-8C7CB92C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433" y="2584898"/>
            <a:ext cx="7357241" cy="29849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Pollinators</a:t>
            </a:r>
            <a:b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52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 that move pollen from one flower or plant to another e.g. bees.</a:t>
            </a:r>
            <a:r>
              <a:rPr lang="en-US" dirty="0">
                <a:solidFill>
                  <a:srgbClr val="0052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rgbClr val="00524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D5EEAFB-7B79-4D88-E98F-761C466F82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11" y="727409"/>
            <a:ext cx="317500" cy="317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A7CCD2-1F8D-7DCE-D04F-7D578076759B}"/>
              </a:ext>
            </a:extLst>
          </p:cNvPr>
          <p:cNvSpPr txBox="1">
            <a:spLocks/>
          </p:cNvSpPr>
          <p:nvPr/>
        </p:nvSpPr>
        <p:spPr>
          <a:xfrm>
            <a:off x="9011378" y="153673"/>
            <a:ext cx="1238242" cy="29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000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4184518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C8575C-8FDD-7B65-7BBB-D87F79DC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25316"/>
          <a:stretch/>
        </p:blipFill>
        <p:spPr>
          <a:xfrm rot="5400000">
            <a:off x="2666999" y="-2667000"/>
            <a:ext cx="6858002" cy="12192002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3FB6AE-4FEF-2C3E-6CCC-0469600EC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67" y="143531"/>
            <a:ext cx="313205" cy="270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3935D-CF7C-8A4B-9E87-6454328A32F6}"/>
              </a:ext>
            </a:extLst>
          </p:cNvPr>
          <p:cNvSpPr/>
          <p:nvPr/>
        </p:nvSpPr>
        <p:spPr>
          <a:xfrm>
            <a:off x="550863" y="549275"/>
            <a:ext cx="11090275" cy="5759450"/>
          </a:xfrm>
          <a:prstGeom prst="rect">
            <a:avLst/>
          </a:prstGeom>
          <a:solidFill>
            <a:srgbClr val="F4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74D7D1-D967-EE27-1532-8AD8536D65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11" y="727409"/>
            <a:ext cx="317500" cy="3175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8478F63-97CC-85DD-B287-8C7CB92C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684" y="1599015"/>
            <a:ext cx="7357241" cy="298493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Pollen</a:t>
            </a:r>
            <a: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5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kern="1200" dirty="0" smtClean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Dust-like grains</a:t>
            </a:r>
            <a:r>
              <a:rPr lang="en-GB" sz="3600" kern="1200" dirty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3600" kern="1200" dirty="0" smtClean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produced </a:t>
            </a:r>
            <a:r>
              <a:rPr lang="en-GB" sz="3600" kern="1200" dirty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by the male </a:t>
            </a:r>
            <a:r>
              <a:rPr lang="en-GB" sz="3600" kern="1200" dirty="0" smtClean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parts </a:t>
            </a:r>
            <a:r>
              <a:rPr lang="en-GB" sz="3600" kern="1200" dirty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of the </a:t>
            </a:r>
            <a:r>
              <a:rPr lang="en-GB" sz="3600" kern="1200" dirty="0" smtClean="0">
                <a:solidFill>
                  <a:srgbClr val="005248"/>
                </a:solidFill>
                <a:effectLst/>
                <a:latin typeface="+mn-lt"/>
                <a:ea typeface="+mn-ea"/>
                <a:cs typeface="+mn-cs"/>
              </a:rPr>
              <a:t>flower.</a:t>
            </a:r>
            <a:endParaRPr lang="en-US" sz="3600" dirty="0">
              <a:solidFill>
                <a:srgbClr val="0052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FECFD-9FDD-28F8-1344-3C68B0E37AAF}"/>
              </a:ext>
            </a:extLst>
          </p:cNvPr>
          <p:cNvSpPr txBox="1">
            <a:spLocks/>
          </p:cNvSpPr>
          <p:nvPr/>
        </p:nvSpPr>
        <p:spPr>
          <a:xfrm>
            <a:off x="9011378" y="153673"/>
            <a:ext cx="1238242" cy="29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Home</a:t>
            </a:r>
            <a:r>
              <a:rPr lang="en-US" sz="2000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EF7F1C"/>
                </a:solidFill>
                <a:latin typeface="+mn-lt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31426154"/>
      </p:ext>
    </p:extLst>
  </p:cSld>
  <p:clrMapOvr>
    <a:masterClrMapping/>
  </p:clrMapOvr>
  <p:transition advClick="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6AF3EBBFBC847AE94C9E6D4DBFE5E" ma:contentTypeVersion="18" ma:contentTypeDescription="Create a new document." ma:contentTypeScope="" ma:versionID="27e9880d5f2c8da31d1d4682dfc6482e">
  <xsd:schema xmlns:xsd="http://www.w3.org/2001/XMLSchema" xmlns:xs="http://www.w3.org/2001/XMLSchema" xmlns:p="http://schemas.microsoft.com/office/2006/metadata/properties" xmlns:ns2="063f3a3d-d20b-4fbf-aac0-c2acf0e88b5d" xmlns:ns3="2efb450c-4aca-4ff7-b96f-5f698deb2bbd" targetNamespace="http://schemas.microsoft.com/office/2006/metadata/properties" ma:root="true" ma:fieldsID="fef4b5b76789b998f4a83bc2e6032c77" ns2:_="" ns3:_="">
    <xsd:import namespace="063f3a3d-d20b-4fbf-aac0-c2acf0e88b5d"/>
    <xsd:import namespace="2efb450c-4aca-4ff7-b96f-5f698deb2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ive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3a3d-d20b-4fbf-aac0-c2acf0e88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ivestatus" ma:index="16" nillable="true" ma:displayName="Live status" ma:description="Update on current location to let rest of the team know" ma:format="Dropdown" ma:internalName="Livestatus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afb050-7ef6-49b1-8358-c3283b90a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b450c-4aca-4ff7-b96f-5f698deb2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c7f3170-0cea-4e86-baf7-81030ff84662}" ma:internalName="TaxCatchAll" ma:showField="CatchAllData" ma:web="2efb450c-4aca-4ff7-b96f-5f698deb2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vestatus xmlns="063f3a3d-d20b-4fbf-aac0-c2acf0e88b5d" xsi:nil="true"/>
    <lcf76f155ced4ddcb4097134ff3c332f xmlns="063f3a3d-d20b-4fbf-aac0-c2acf0e88b5d">
      <Terms xmlns="http://schemas.microsoft.com/office/infopath/2007/PartnerControls"/>
    </lcf76f155ced4ddcb4097134ff3c332f>
    <TaxCatchAll xmlns="2efb450c-4aca-4ff7-b96f-5f698deb2bbd" xsi:nil="true"/>
  </documentManagement>
</p:properties>
</file>

<file path=customXml/itemProps1.xml><?xml version="1.0" encoding="utf-8"?>
<ds:datastoreItem xmlns:ds="http://schemas.openxmlformats.org/officeDocument/2006/customXml" ds:itemID="{1A86D2A9-BCEF-4FA4-ACCD-5851116C645C}"/>
</file>

<file path=customXml/itemProps2.xml><?xml version="1.0" encoding="utf-8"?>
<ds:datastoreItem xmlns:ds="http://schemas.openxmlformats.org/officeDocument/2006/customXml" ds:itemID="{30575A10-9AB2-478C-AFC5-6105B5F16ABB}"/>
</file>

<file path=customXml/itemProps3.xml><?xml version="1.0" encoding="utf-8"?>
<ds:datastoreItem xmlns:ds="http://schemas.openxmlformats.org/officeDocument/2006/customXml" ds:itemID="{3F7B6E53-E834-496E-B683-54BBD154D380}"/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390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March</vt:lpstr>
      <vt:lpstr>PowerPoint Presentation</vt:lpstr>
      <vt:lpstr>PowerPoint Presentation</vt:lpstr>
      <vt:lpstr>Nectar Sweet liquid produced in flowers. </vt:lpstr>
      <vt:lpstr>Sown When a seed has been placed in soil or compost. </vt:lpstr>
      <vt:lpstr>Sowing Placing a seed in soil or compost.</vt:lpstr>
      <vt:lpstr>Pollinators Animals that move pollen from one flower or plant to another e.g. bees.  </vt:lpstr>
      <vt:lpstr>Pollen Dust-like grains, produced by the male parts of the flower.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</dc:title>
  <dc:creator>AG Marketing</dc:creator>
  <cp:lastModifiedBy>Jo Elphick</cp:lastModifiedBy>
  <cp:revision>13</cp:revision>
  <dcterms:created xsi:type="dcterms:W3CDTF">2024-04-10T15:32:18Z</dcterms:created>
  <dcterms:modified xsi:type="dcterms:W3CDTF">2024-05-28T15:08:16Z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0x0101000866AF3EBBFBC847AE94C9E6D4DBFE5E</vt:lpwstr>
  </property>
</Properties>
</file>