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commentAuthors.xml" ContentType="application/vnd.openxmlformats-officedocument.presentationml.commentAuthors+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42" r:id="rId2"/>
    <p:sldId id="343" r:id="rId3"/>
    <p:sldId id="344" r:id="rId4"/>
    <p:sldId id="345" r:id="rId5"/>
    <p:sldId id="34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 Lloyd" initials="JL" lastIdx="1" clrIdx="0">
    <p:extLst>
      <p:ext uri="{19B8F6BF-5375-455C-9EA6-DF929625EA0E}">
        <p15:presenceInfo xmlns:p15="http://schemas.microsoft.com/office/powerpoint/2012/main" userId="S-1-5-21-573514034-4036116226-3480628288-59420" providerId="AD"/>
      </p:ext>
    </p:extLst>
  </p:cmAuthor>
  <p:cmAuthor id="2" name="Hannah Wright" initials="HW" lastIdx="1" clrIdx="1">
    <p:extLst>
      <p:ext uri="{19B8F6BF-5375-455C-9EA6-DF929625EA0E}">
        <p15:presenceInfo xmlns:p15="http://schemas.microsoft.com/office/powerpoint/2012/main" userId="S::hannahwright@rhs.org.uk::fb9fe3aa-f7eb-450d-99da-b2ab4321e1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1EE"/>
    <a:srgbClr val="F5D6A4"/>
    <a:srgbClr val="0052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howGuides="1">
      <p:cViewPr varScale="1">
        <p:scale>
          <a:sx n="80" d="100"/>
          <a:sy n="80" d="100"/>
        </p:scale>
        <p:origin x="48" y="1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commentAuthors" Target="commentAuthor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C17B-6F11-2CD9-7EEA-702F8229E8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6BA48F2-0FCC-0CD9-0546-DA3570E00E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C382E982-5F3D-8DCF-8DA7-2E1FD58085FD}"/>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5B6955C4-733E-706F-1747-EDE29AB97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A40485-9690-52CF-720E-72A72206CB9A}"/>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962381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D65A9-28BA-B16B-D058-8CFBAB30F87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62A5066-628D-5BB6-81A1-0336C87CDD0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F2B1C9E-D009-6918-2024-47C652483C4F}"/>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16BE183B-80BB-F370-D749-A5F37E8D74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AD1ED-C878-28C9-8F92-9E9F3750C647}"/>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239936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9ED2-338E-E432-029A-4A4CE46E3A2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B4BF167-F87A-B9FD-4CA4-BD2CE77DC6E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2544AFB-B234-F866-983B-A7834E7F3267}"/>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6D471D40-DE00-9DDF-0222-00F81E29BF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9EF7E5-D0DE-918A-F017-C5E90CB62D2A}"/>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349717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BAAA2-C0D7-6A2D-0E3E-953BD1CBE90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A9B76E8-5039-EAD2-9F5E-73C5CBB685A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C654E7-C5E0-BEE3-B20F-66D3F648DDCE}"/>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36E56459-EC43-83D3-4D59-46CE588D7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D18205-81B6-D9B0-092D-1A66CCA9D0F2}"/>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469926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87705-7BCD-3699-6EB1-707C4FFD4A0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6F6A79A9-D3B3-E26E-494C-1831329D00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56377CE-A4B6-5E00-6FE1-2B0B65A543E2}"/>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7726613C-6A5E-A150-ED11-927619289D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4BD16B-CAD0-E908-5D0F-5D1676125D53}"/>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3783339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7F834-6ABA-BC0D-86E6-6B80542564D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7FF4161-0DC6-6A26-ECC5-9B1B87F2EF7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CDEC9BA2-94F9-63FB-EA38-5840E401B2F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B740EE3-6CE2-8918-0F04-3F18A0E647AF}"/>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6" name="Footer Placeholder 5">
            <a:extLst>
              <a:ext uri="{FF2B5EF4-FFF2-40B4-BE49-F238E27FC236}">
                <a16:creationId xmlns:a16="http://schemas.microsoft.com/office/drawing/2014/main" id="{E587C323-BA3F-CF19-3F1A-527EA3CF8D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9DB72F-023B-14B6-08D7-1EB3DF9B1A04}"/>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861913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A62AD-5333-941E-D6D3-30395CFF2E4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EBEA2F0-412D-1A89-5A5B-396B22CEB9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4B214B-7C9F-63D5-F746-8C99B5C9102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A18B790-6817-EFDD-8D2E-EE7B7833F0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40935EC-0F03-BF8D-7070-D6851580663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EC355FEA-C723-1EE7-7BD2-91E8B55A8370}"/>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8" name="Footer Placeholder 7">
            <a:extLst>
              <a:ext uri="{FF2B5EF4-FFF2-40B4-BE49-F238E27FC236}">
                <a16:creationId xmlns:a16="http://schemas.microsoft.com/office/drawing/2014/main" id="{10EE4FE5-1E0A-A101-8C0A-141842A357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C81BC7A-C635-354F-8010-3D7ED33BD141}"/>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4167889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9EA42-CBE4-92CB-161A-E697CFF2F8C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F6D8AAA-F7BE-188C-97D6-DAAE5A73AFDA}"/>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4" name="Footer Placeholder 3">
            <a:extLst>
              <a:ext uri="{FF2B5EF4-FFF2-40B4-BE49-F238E27FC236}">
                <a16:creationId xmlns:a16="http://schemas.microsoft.com/office/drawing/2014/main" id="{56FC0F0E-44E6-5A03-C962-72EAF86A414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7A5712-C80D-C5AE-7162-31BB349712A4}"/>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236816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79E7D5-D01F-135A-7DA5-5BF03DEBFD87}"/>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3" name="Footer Placeholder 2">
            <a:extLst>
              <a:ext uri="{FF2B5EF4-FFF2-40B4-BE49-F238E27FC236}">
                <a16:creationId xmlns:a16="http://schemas.microsoft.com/office/drawing/2014/main" id="{9D04B018-CF9B-BCA8-5921-0CE9B4C0A8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A0D114-C6EC-EC02-FDAC-621323A20C70}"/>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2146634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69280-CED6-4B14-3EC7-1008D95AD1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E717E824-4DD8-0B11-36F9-01E7B2ACFB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ECF7D3F-3866-05C0-18F2-AB1EC6BF7A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A6D656F-9A60-12F3-A2E5-05C918962D97}"/>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6" name="Footer Placeholder 5">
            <a:extLst>
              <a:ext uri="{FF2B5EF4-FFF2-40B4-BE49-F238E27FC236}">
                <a16:creationId xmlns:a16="http://schemas.microsoft.com/office/drawing/2014/main" id="{D61A900F-153E-D498-36E2-328AF336D6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712AA-BFB3-CE45-C76B-CE6601D367C6}"/>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3120790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82921-D95C-581B-F60A-572C635847B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E87E4CB-ADB9-4C5F-7AAA-F685C7A6DF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A8701E-D13A-6BC3-2A69-653DFE0350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51A4A46-D6EC-3220-72AD-3DF9A0DD25C0}"/>
              </a:ext>
            </a:extLst>
          </p:cNvPr>
          <p:cNvSpPr>
            <a:spLocks noGrp="1"/>
          </p:cNvSpPr>
          <p:nvPr>
            <p:ph type="dt" sz="half" idx="10"/>
          </p:nvPr>
        </p:nvSpPr>
        <p:spPr/>
        <p:txBody>
          <a:bodyPr/>
          <a:lstStyle/>
          <a:p>
            <a:fld id="{DB62C170-4C43-7745-AA37-5E742E8CACE9}" type="datetimeFigureOut">
              <a:rPr lang="en-US" smtClean="0"/>
              <a:t>5/28/2024</a:t>
            </a:fld>
            <a:endParaRPr lang="en-US"/>
          </a:p>
        </p:txBody>
      </p:sp>
      <p:sp>
        <p:nvSpPr>
          <p:cNvPr id="6" name="Footer Placeholder 5">
            <a:extLst>
              <a:ext uri="{FF2B5EF4-FFF2-40B4-BE49-F238E27FC236}">
                <a16:creationId xmlns:a16="http://schemas.microsoft.com/office/drawing/2014/main" id="{0E5BBC4D-13A4-25EB-F18A-89AABA2BC9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F76ECC-7619-779D-7A61-2925E5A6004B}"/>
              </a:ext>
            </a:extLst>
          </p:cNvPr>
          <p:cNvSpPr>
            <a:spLocks noGrp="1"/>
          </p:cNvSpPr>
          <p:nvPr>
            <p:ph type="sldNum" sz="quarter" idx="12"/>
          </p:nvPr>
        </p:nvSpPr>
        <p:spPr/>
        <p:txBody>
          <a:bodyPr/>
          <a:lstStyle/>
          <a:p>
            <a:fld id="{EBAAC97E-C729-F847-9CFD-579134208F69}" type="slidenum">
              <a:rPr lang="en-US" smtClean="0"/>
              <a:t>‹#›</a:t>
            </a:fld>
            <a:endParaRPr lang="en-US"/>
          </a:p>
        </p:txBody>
      </p:sp>
    </p:spTree>
    <p:extLst>
      <p:ext uri="{BB962C8B-B14F-4D97-AF65-F5344CB8AC3E}">
        <p14:creationId xmlns:p14="http://schemas.microsoft.com/office/powerpoint/2010/main" val="1301737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6DEAC1-BF54-17B3-B72C-24B9324110D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CD5E361-AA13-555B-A6CA-7707B18DA7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8955379-AEE7-8D29-C742-D57126DD54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62C170-4C43-7745-AA37-5E742E8CACE9}" type="datetimeFigureOut">
              <a:rPr lang="en-US" smtClean="0"/>
              <a:t>5/28/2024</a:t>
            </a:fld>
            <a:endParaRPr lang="en-US"/>
          </a:p>
        </p:txBody>
      </p:sp>
      <p:sp>
        <p:nvSpPr>
          <p:cNvPr id="5" name="Footer Placeholder 4">
            <a:extLst>
              <a:ext uri="{FF2B5EF4-FFF2-40B4-BE49-F238E27FC236}">
                <a16:creationId xmlns:a16="http://schemas.microsoft.com/office/drawing/2014/main" id="{2832AB13-6859-49A4-6851-C6EBFA275B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11D60CA-203C-E81E-AC7E-BAADEC4A80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AC97E-C729-F847-9CFD-579134208F69}" type="slidenum">
              <a:rPr lang="en-US" smtClean="0"/>
              <a:t>‹#›</a:t>
            </a:fld>
            <a:endParaRPr lang="en-US"/>
          </a:p>
        </p:txBody>
      </p:sp>
    </p:spTree>
    <p:extLst>
      <p:ext uri="{BB962C8B-B14F-4D97-AF65-F5344CB8AC3E}">
        <p14:creationId xmlns:p14="http://schemas.microsoft.com/office/powerpoint/2010/main" val="406521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4.xml"/><Relationship Id="rId7"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5.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slide" Target="slide3.xml"/><Relationship Id="rId2" Type="http://schemas.openxmlformats.org/officeDocument/2006/relationships/slideLayout" Target="../slideLayouts/slideLayout1.xml"/><Relationship Id="rId1" Type="http://schemas.openxmlformats.org/officeDocument/2006/relationships/video" Target="https://www.youtube.com/embed/ufkWlGMQEGU?feature=oembed" TargetMode="External"/><Relationship Id="rId6" Type="http://schemas.openxmlformats.org/officeDocument/2006/relationships/image" Target="../media/image9.jpeg"/><Relationship Id="rId5" Type="http://schemas.openxmlformats.org/officeDocument/2006/relationships/image" Target="../media/image8.png"/><Relationship Id="rId10" Type="http://schemas.openxmlformats.org/officeDocument/2006/relationships/image" Target="../media/image6.png"/><Relationship Id="rId4" Type="http://schemas.openxmlformats.org/officeDocument/2006/relationships/image" Target="../media/image7.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1.xml"/><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E7CD97D-004B-AF1C-8E0E-3337E16B346F}"/>
              </a:ext>
            </a:extLst>
          </p:cNvPr>
          <p:cNvSpPr/>
          <p:nvPr/>
        </p:nvSpPr>
        <p:spPr>
          <a:xfrm>
            <a:off x="-3" y="810705"/>
            <a:ext cx="12192003" cy="5498019"/>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rot="5400000">
            <a:off x="5821361" y="487362"/>
            <a:ext cx="549277" cy="12192002"/>
          </a:xfrm>
          <a:prstGeom prst="rect">
            <a:avLst/>
          </a:prstGeom>
        </p:spPr>
      </p:pic>
      <p:sp>
        <p:nvSpPr>
          <p:cNvPr id="3" name="Rectangle 2">
            <a:extLst>
              <a:ext uri="{FF2B5EF4-FFF2-40B4-BE49-F238E27FC236}">
                <a16:creationId xmlns:a16="http://schemas.microsoft.com/office/drawing/2014/main" id="{66BD4DA8-8023-9588-57F8-044F49FE6248}"/>
              </a:ext>
            </a:extLst>
          </p:cNvPr>
          <p:cNvSpPr/>
          <p:nvPr/>
        </p:nvSpPr>
        <p:spPr>
          <a:xfrm>
            <a:off x="-3" y="951875"/>
            <a:ext cx="12192003" cy="5356849"/>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4DD8BEE1-9D5E-3558-FD58-DBFB6F16CB55}"/>
              </a:ext>
            </a:extLst>
          </p:cNvPr>
          <p:cNvSpPr/>
          <p:nvPr/>
        </p:nvSpPr>
        <p:spPr>
          <a:xfrm>
            <a:off x="557086" y="2481837"/>
            <a:ext cx="11386757" cy="3621730"/>
          </a:xfrm>
          <a:prstGeom prst="rect">
            <a:avLst/>
          </a:prstGeom>
          <a:solidFill>
            <a:srgbClr val="F5D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614D72-0A66-D221-7733-4672C4A161EF}"/>
              </a:ext>
            </a:extLst>
          </p:cNvPr>
          <p:cNvSpPr txBox="1"/>
          <p:nvPr/>
        </p:nvSpPr>
        <p:spPr>
          <a:xfrm>
            <a:off x="662421" y="3143287"/>
            <a:ext cx="7931409" cy="3093154"/>
          </a:xfrm>
          <a:prstGeom prst="rect">
            <a:avLst/>
          </a:prstGeom>
          <a:noFill/>
        </p:spPr>
        <p:txBody>
          <a:bodyPr wrap="square">
            <a:spAutoFit/>
          </a:bodyPr>
          <a:lstStyle/>
          <a:p>
            <a:pPr marL="0" indent="0">
              <a:spcAft>
                <a:spcPts val="600"/>
              </a:spcAft>
              <a:buNone/>
            </a:pPr>
            <a:r>
              <a:rPr lang="en-GB" sz="2000" dirty="0">
                <a:solidFill>
                  <a:srgbClr val="005248"/>
                </a:solidFill>
                <a:latin typeface="Calibri" panose="020F0502020204030204" pitchFamily="34" charset="0"/>
                <a:cs typeface="Calibri" panose="020F0502020204030204" pitchFamily="34" charset="0"/>
              </a:rPr>
              <a:t>What counting bees tells us</a:t>
            </a:r>
          </a:p>
          <a:p>
            <a:pPr marL="0" indent="0">
              <a:spcAft>
                <a:spcPts val="1200"/>
              </a:spcAft>
              <a:buNone/>
            </a:pPr>
            <a:r>
              <a:rPr lang="en-GB" sz="1500" dirty="0">
                <a:solidFill>
                  <a:srgbClr val="005248"/>
                </a:solidFill>
                <a:latin typeface="Calibri" panose="020F0502020204030204" pitchFamily="34" charset="0"/>
                <a:cs typeface="Calibri" panose="020F0502020204030204" pitchFamily="34" charset="0"/>
              </a:rPr>
              <a:t>Counting bees helps us to estimate the total number of bees there are. This is important because it helps us understand where bees are and whether their numbers are going up or down.</a:t>
            </a:r>
          </a:p>
          <a:p>
            <a:pPr marL="0" indent="0">
              <a:spcAft>
                <a:spcPts val="600"/>
              </a:spcAft>
              <a:buNone/>
            </a:pPr>
            <a:r>
              <a:rPr lang="en-GB" sz="2000" dirty="0">
                <a:solidFill>
                  <a:srgbClr val="005248"/>
                </a:solidFill>
                <a:latin typeface="Calibri" panose="020F0502020204030204" pitchFamily="34" charset="0"/>
                <a:cs typeface="Calibri" panose="020F0502020204030204" pitchFamily="34" charset="0"/>
              </a:rPr>
              <a:t>Counting bees by looking</a:t>
            </a:r>
          </a:p>
          <a:p>
            <a:pPr marL="0" indent="0">
              <a:spcAft>
                <a:spcPts val="600"/>
              </a:spcAft>
              <a:buNone/>
            </a:pPr>
            <a:r>
              <a:rPr lang="en-GB" sz="1500" dirty="0">
                <a:solidFill>
                  <a:srgbClr val="005248"/>
                </a:solidFill>
                <a:latin typeface="Calibri" panose="020F0502020204030204" pitchFamily="34" charset="0"/>
                <a:cs typeface="Calibri" panose="020F0502020204030204" pitchFamily="34" charset="0"/>
              </a:rPr>
              <a:t>Scientists count the number of bees visiting an area over time and record the number of bees they see. They compare this to the number of bees counted in other areas and at different times of year. </a:t>
            </a:r>
          </a:p>
          <a:p>
            <a:pPr marL="0" indent="0">
              <a:spcAft>
                <a:spcPts val="600"/>
              </a:spcAft>
              <a:buNone/>
            </a:pPr>
            <a:r>
              <a:rPr lang="en-GB" sz="1500" b="1" dirty="0">
                <a:solidFill>
                  <a:srgbClr val="005248"/>
                </a:solidFill>
                <a:latin typeface="Calibri" panose="020F0502020204030204" pitchFamily="34" charset="0"/>
                <a:cs typeface="Calibri" panose="020F0502020204030204" pitchFamily="34" charset="0"/>
                <a:hlinkClick r:id="rId3" action="ppaction://hlinksldjump">
                  <a:extLst>
                    <a:ext uri="{A12FA001-AC4F-418D-AE19-62706E023703}">
                      <ahyp:hlinkClr xmlns:ahyp="http://schemas.microsoft.com/office/drawing/2018/hyperlinkcolor" xmlns="" val="tx"/>
                    </a:ext>
                  </a:extLst>
                </a:hlinkClick>
              </a:rPr>
              <a:t>Entomologists</a:t>
            </a:r>
            <a:r>
              <a:rPr lang="en-GB" sz="1500" dirty="0">
                <a:solidFill>
                  <a:srgbClr val="005248"/>
                </a:solidFill>
                <a:latin typeface="Calibri" panose="020F0502020204030204" pitchFamily="34" charset="0"/>
                <a:cs typeface="Calibri" panose="020F0502020204030204" pitchFamily="34" charset="0"/>
              </a:rPr>
              <a:t> can use </a:t>
            </a:r>
            <a:r>
              <a:rPr lang="en-GB" sz="1500" b="1" dirty="0">
                <a:solidFill>
                  <a:srgbClr val="005248"/>
                </a:solidFill>
                <a:latin typeface="Calibri" panose="020F0502020204030204" pitchFamily="34" charset="0"/>
                <a:cs typeface="Calibri" panose="020F0502020204030204" pitchFamily="34" charset="0"/>
                <a:hlinkClick r:id="rId4" action="ppaction://hlinksldjump">
                  <a:extLst>
                    <a:ext uri="{A12FA001-AC4F-418D-AE19-62706E023703}">
                      <ahyp:hlinkClr xmlns:ahyp="http://schemas.microsoft.com/office/drawing/2018/hyperlinkcolor" xmlns="" val="tx"/>
                    </a:ext>
                  </a:extLst>
                </a:hlinkClick>
              </a:rPr>
              <a:t>sweep nets</a:t>
            </a:r>
            <a:r>
              <a:rPr lang="en-GB" sz="1500" b="1" dirty="0">
                <a:solidFill>
                  <a:srgbClr val="005248"/>
                </a:solidFill>
                <a:latin typeface="Calibri" panose="020F0502020204030204" pitchFamily="34" charset="0"/>
                <a:cs typeface="Calibri" panose="020F0502020204030204" pitchFamily="34" charset="0"/>
              </a:rPr>
              <a:t> </a:t>
            </a:r>
            <a:r>
              <a:rPr lang="en-GB" sz="1500" dirty="0">
                <a:solidFill>
                  <a:srgbClr val="005248"/>
                </a:solidFill>
                <a:latin typeface="Calibri" panose="020F0502020204030204" pitchFamily="34" charset="0"/>
                <a:cs typeface="Calibri" panose="020F0502020204030204" pitchFamily="34" charset="0"/>
              </a:rPr>
              <a:t>to catch and identify different types of bees. </a:t>
            </a:r>
          </a:p>
          <a:p>
            <a:pPr marL="0" indent="0">
              <a:spcAft>
                <a:spcPts val="600"/>
              </a:spcAft>
              <a:buNone/>
            </a:pPr>
            <a:r>
              <a:rPr lang="en-GB" sz="1500" dirty="0">
                <a:solidFill>
                  <a:srgbClr val="005248"/>
                </a:solidFill>
                <a:latin typeface="Calibri" panose="020F0502020204030204" pitchFamily="34" charset="0"/>
                <a:cs typeface="Calibri" panose="020F0502020204030204" pitchFamily="34" charset="0"/>
              </a:rPr>
              <a:t>Scientists have to be very careful to make sure they don’t get stung and that they don’t hurt the </a:t>
            </a:r>
            <a:br>
              <a:rPr lang="en-GB" sz="1500" dirty="0">
                <a:solidFill>
                  <a:srgbClr val="005248"/>
                </a:solidFill>
                <a:latin typeface="Calibri" panose="020F0502020204030204" pitchFamily="34" charset="0"/>
                <a:cs typeface="Calibri" panose="020F0502020204030204" pitchFamily="34" charset="0"/>
              </a:rPr>
            </a:br>
            <a:r>
              <a:rPr lang="en-GB" sz="1500" dirty="0">
                <a:solidFill>
                  <a:srgbClr val="005248"/>
                </a:solidFill>
                <a:latin typeface="Calibri" panose="020F0502020204030204" pitchFamily="34" charset="0"/>
                <a:cs typeface="Calibri" panose="020F0502020204030204" pitchFamily="34" charset="0"/>
              </a:rPr>
              <a:t>bee while getting a closer look.</a:t>
            </a:r>
          </a:p>
          <a:p>
            <a:pPr marL="0" indent="0">
              <a:spcAft>
                <a:spcPts val="600"/>
              </a:spcAft>
              <a:buNone/>
            </a:pPr>
            <a:endParaRPr lang="en-GB" sz="1500" dirty="0">
              <a:solidFill>
                <a:srgbClr val="005248"/>
              </a:solidFill>
            </a:endParaRPr>
          </a:p>
        </p:txBody>
      </p:sp>
      <p:grpSp>
        <p:nvGrpSpPr>
          <p:cNvPr id="18" name="Group 17">
            <a:extLst>
              <a:ext uri="{FF2B5EF4-FFF2-40B4-BE49-F238E27FC236}">
                <a16:creationId xmlns:a16="http://schemas.microsoft.com/office/drawing/2014/main" id="{E1F07380-A016-0EBE-77F7-D7BAB185A947}"/>
              </a:ext>
            </a:extLst>
          </p:cNvPr>
          <p:cNvGrpSpPr/>
          <p:nvPr/>
        </p:nvGrpSpPr>
        <p:grpSpPr>
          <a:xfrm flipH="1">
            <a:off x="3048798" y="1"/>
            <a:ext cx="4576369" cy="1678356"/>
            <a:chOff x="2738831" y="0"/>
            <a:chExt cx="3170187" cy="1162647"/>
          </a:xfrm>
        </p:grpSpPr>
        <p:pic>
          <p:nvPicPr>
            <p:cNvPr id="33" name="Picture 32">
              <a:extLst>
                <a:ext uri="{FF2B5EF4-FFF2-40B4-BE49-F238E27FC236}">
                  <a16:creationId xmlns:a16="http://schemas.microsoft.com/office/drawing/2014/main" id="{002F9909-E544-E1BD-BD60-7F4E2B3CEE1E}"/>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t="23293"/>
            <a:stretch/>
          </p:blipFill>
          <p:spPr>
            <a:xfrm>
              <a:off x="2738831" y="0"/>
              <a:ext cx="2308049" cy="1162647"/>
            </a:xfrm>
            <a:prstGeom prst="rect">
              <a:avLst/>
            </a:prstGeom>
          </p:spPr>
        </p:pic>
        <p:pic>
          <p:nvPicPr>
            <p:cNvPr id="35" name="Picture 34">
              <a:extLst>
                <a:ext uri="{FF2B5EF4-FFF2-40B4-BE49-F238E27FC236}">
                  <a16:creationId xmlns:a16="http://schemas.microsoft.com/office/drawing/2014/main" id="{329B7DA8-294F-DD1C-A41E-DBF151184010}"/>
                </a:ext>
              </a:extLst>
            </p:cNvPr>
            <p:cNvPicPr>
              <a:picLocks noChangeAspect="1"/>
            </p:cNvPicPr>
            <p:nvPr/>
          </p:nvPicPr>
          <p:blipFill>
            <a:blip r:embed="rId6" cstate="screen">
              <a:extLst>
                <a:ext uri="{28A0092B-C50C-407E-A947-70E740481C1C}">
                  <a14:useLocalDpi xmlns:a14="http://schemas.microsoft.com/office/drawing/2010/main"/>
                </a:ext>
              </a:extLst>
            </a:blip>
            <a:srcRect/>
            <a:stretch/>
          </p:blipFill>
          <p:spPr>
            <a:xfrm rot="6701938">
              <a:off x="5168102" y="315362"/>
              <a:ext cx="712780" cy="769052"/>
            </a:xfrm>
            <a:prstGeom prst="rect">
              <a:avLst/>
            </a:prstGeom>
          </p:spPr>
        </p:pic>
      </p:grpSp>
      <p:pic>
        <p:nvPicPr>
          <p:cNvPr id="4" name="Picture 3">
            <a:extLst>
              <a:ext uri="{FF2B5EF4-FFF2-40B4-BE49-F238E27FC236}">
                <a16:creationId xmlns:a16="http://schemas.microsoft.com/office/drawing/2014/main" id="{1EB9D72C-96F0-760A-0B3B-471270CFE7B8}"/>
              </a:ext>
            </a:extLst>
          </p:cNvPr>
          <p:cNvPicPr>
            <a:picLocks/>
          </p:cNvPicPr>
          <p:nvPr/>
        </p:nvPicPr>
        <p:blipFill rotWithShape="1">
          <a:blip r:embed="rId7" cstate="screen">
            <a:extLst>
              <a:ext uri="{28A0092B-C50C-407E-A947-70E740481C1C}">
                <a14:useLocalDpi xmlns:a14="http://schemas.microsoft.com/office/drawing/2010/main"/>
              </a:ext>
            </a:extLst>
          </a:blip>
          <a:srcRect l="29534" t="-103" r="13707" b="103"/>
          <a:stretch/>
        </p:blipFill>
        <p:spPr>
          <a:xfrm>
            <a:off x="9028385" y="2607688"/>
            <a:ext cx="2797065" cy="3284189"/>
          </a:xfrm>
          <a:prstGeom prst="rect">
            <a:avLst/>
          </a:prstGeom>
        </p:spPr>
      </p:pic>
      <p:sp>
        <p:nvSpPr>
          <p:cNvPr id="5" name="TextBox 4">
            <a:extLst>
              <a:ext uri="{FF2B5EF4-FFF2-40B4-BE49-F238E27FC236}">
                <a16:creationId xmlns:a16="http://schemas.microsoft.com/office/drawing/2014/main" id="{3E096953-F74C-F1A1-267A-66B69413C671}"/>
              </a:ext>
            </a:extLst>
          </p:cNvPr>
          <p:cNvSpPr txBox="1"/>
          <p:nvPr/>
        </p:nvSpPr>
        <p:spPr>
          <a:xfrm>
            <a:off x="8941639" y="5887213"/>
            <a:ext cx="3374439" cy="215444"/>
          </a:xfrm>
          <a:prstGeom prst="rect">
            <a:avLst/>
          </a:prstGeom>
          <a:noFill/>
        </p:spPr>
        <p:txBody>
          <a:bodyPr wrap="square">
            <a:spAutoFit/>
          </a:bodyPr>
          <a:lstStyle/>
          <a:p>
            <a:r>
              <a:rPr lang="en-GB" sz="800" dirty="0">
                <a:solidFill>
                  <a:srgbClr val="005248"/>
                </a:solidFill>
              </a:rPr>
              <a:t>Counting bees and other insects</a:t>
            </a:r>
            <a:endParaRPr lang="en-US" sz="800" dirty="0">
              <a:solidFill>
                <a:srgbClr val="005248"/>
              </a:solidFill>
            </a:endParaRPr>
          </a:p>
        </p:txBody>
      </p:sp>
      <p:sp>
        <p:nvSpPr>
          <p:cNvPr id="13" name="Title 1">
            <a:extLst>
              <a:ext uri="{FF2B5EF4-FFF2-40B4-BE49-F238E27FC236}">
                <a16:creationId xmlns:a16="http://schemas.microsoft.com/office/drawing/2014/main" id="{1B81CA64-D73B-4639-8CCB-32A5A1218D88}"/>
              </a:ext>
            </a:extLst>
          </p:cNvPr>
          <p:cNvSpPr>
            <a:spLocks noGrp="1"/>
          </p:cNvSpPr>
          <p:nvPr>
            <p:ph type="ctrTitle"/>
          </p:nvPr>
        </p:nvSpPr>
        <p:spPr>
          <a:xfrm>
            <a:off x="475447" y="1094165"/>
            <a:ext cx="5451943" cy="901768"/>
          </a:xfrm>
        </p:spPr>
        <p:txBody>
          <a:bodyPr>
            <a:noAutofit/>
          </a:bodyPr>
          <a:lstStyle/>
          <a:p>
            <a:pPr algn="l"/>
            <a:r>
              <a:rPr lang="en-US" dirty="0">
                <a:solidFill>
                  <a:srgbClr val="EF7F1C"/>
                </a:solidFill>
                <a:latin typeface="Times New Roman" panose="02020603050405020304" pitchFamily="18" charset="0"/>
                <a:cs typeface="Times New Roman" panose="02020603050405020304" pitchFamily="18" charset="0"/>
              </a:rPr>
              <a:t>June</a:t>
            </a:r>
          </a:p>
        </p:txBody>
      </p:sp>
      <p:sp>
        <p:nvSpPr>
          <p:cNvPr id="14" name="TextBox 13">
            <a:extLst>
              <a:ext uri="{FF2B5EF4-FFF2-40B4-BE49-F238E27FC236}">
                <a16:creationId xmlns:a16="http://schemas.microsoft.com/office/drawing/2014/main" id="{B31EFCC3-0931-DFC0-D090-7C2C4F0B5C97}"/>
              </a:ext>
            </a:extLst>
          </p:cNvPr>
          <p:cNvSpPr txBox="1"/>
          <p:nvPr/>
        </p:nvSpPr>
        <p:spPr>
          <a:xfrm>
            <a:off x="467564" y="1940866"/>
            <a:ext cx="11476280" cy="430887"/>
          </a:xfrm>
          <a:prstGeom prst="rect">
            <a:avLst/>
          </a:prstGeom>
          <a:noFill/>
        </p:spPr>
        <p:txBody>
          <a:bodyPr wrap="square">
            <a:spAutoFit/>
          </a:bodyPr>
          <a:lstStyle/>
          <a:p>
            <a:pPr>
              <a:tabLst>
                <a:tab pos="3905250" algn="l"/>
              </a:tabLst>
            </a:pPr>
            <a:r>
              <a:rPr lang="en-GB" sz="2200">
                <a:solidFill>
                  <a:srgbClr val="005248"/>
                </a:solidFill>
              </a:rPr>
              <a:t>This </a:t>
            </a:r>
            <a:r>
              <a:rPr lang="en-GB" sz="2200" smtClean="0">
                <a:solidFill>
                  <a:srgbClr val="005248"/>
                </a:solidFill>
              </a:rPr>
              <a:t>month, </a:t>
            </a:r>
            <a:r>
              <a:rPr lang="en-GB" sz="2200" dirty="0">
                <a:solidFill>
                  <a:srgbClr val="005248"/>
                </a:solidFill>
              </a:rPr>
              <a:t>early bumblebees are collecting nectar and pollen for their young.</a:t>
            </a:r>
          </a:p>
        </p:txBody>
      </p:sp>
      <p:sp>
        <p:nvSpPr>
          <p:cNvPr id="17" name="TextBox 16">
            <a:extLst>
              <a:ext uri="{FF2B5EF4-FFF2-40B4-BE49-F238E27FC236}">
                <a16:creationId xmlns:a16="http://schemas.microsoft.com/office/drawing/2014/main" id="{2DC1399A-E32C-862E-B14F-4130419B3220}"/>
              </a:ext>
            </a:extLst>
          </p:cNvPr>
          <p:cNvSpPr txBox="1"/>
          <p:nvPr/>
        </p:nvSpPr>
        <p:spPr>
          <a:xfrm>
            <a:off x="662420" y="2613084"/>
            <a:ext cx="8786380" cy="461665"/>
          </a:xfrm>
          <a:prstGeom prst="rect">
            <a:avLst/>
          </a:prstGeom>
          <a:noFill/>
        </p:spPr>
        <p:txBody>
          <a:bodyPr wrap="square">
            <a:spAutoFit/>
          </a:bodyPr>
          <a:lstStyle/>
          <a:p>
            <a:r>
              <a:rPr lang="en-GB" sz="2350" dirty="0">
                <a:solidFill>
                  <a:srgbClr val="005248"/>
                </a:solidFill>
                <a:latin typeface="Calibri" panose="020F0502020204030204" pitchFamily="34" charset="0"/>
                <a:cs typeface="Calibri" panose="020F0502020204030204" pitchFamily="34" charset="0"/>
              </a:rPr>
              <a:t>Learn about: how bees are counted and why bee numbers matter.</a:t>
            </a:r>
          </a:p>
        </p:txBody>
      </p:sp>
      <p:pic>
        <p:nvPicPr>
          <p:cNvPr id="6" name="Picture 5">
            <a:hlinkClick r:id="" action="ppaction://hlinkshowjump?jump=nextslide"/>
            <a:extLst>
              <a:ext uri="{FF2B5EF4-FFF2-40B4-BE49-F238E27FC236}">
                <a16:creationId xmlns:a16="http://schemas.microsoft.com/office/drawing/2014/main" id="{F823F946-3902-03DE-C874-39E0C32851D5}"/>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1327932" y="267915"/>
            <a:ext cx="313205" cy="270496"/>
          </a:xfrm>
          <a:prstGeom prst="rect">
            <a:avLst/>
          </a:prstGeom>
        </p:spPr>
      </p:pic>
      <p:pic>
        <p:nvPicPr>
          <p:cNvPr id="2" name="Picture 1">
            <a:extLst>
              <a:ext uri="{FF2B5EF4-FFF2-40B4-BE49-F238E27FC236}">
                <a16:creationId xmlns:a16="http://schemas.microsoft.com/office/drawing/2014/main" id="{F6CEECBF-9CD0-61E4-E430-98D1EF8690BB}"/>
              </a:ext>
            </a:extLst>
          </p:cNvPr>
          <p:cNvPicPr>
            <a:picLocks noChangeAspect="1"/>
          </p:cNvPicPr>
          <p:nvPr/>
        </p:nvPicPr>
        <p:blipFill>
          <a:blip r:embed="rId9"/>
          <a:srcRect/>
          <a:stretch/>
        </p:blipFill>
        <p:spPr>
          <a:xfrm>
            <a:off x="550863" y="326929"/>
            <a:ext cx="2354381" cy="483775"/>
          </a:xfrm>
          <a:prstGeom prst="rect">
            <a:avLst/>
          </a:prstGeom>
        </p:spPr>
      </p:pic>
    </p:spTree>
    <p:extLst>
      <p:ext uri="{BB962C8B-B14F-4D97-AF65-F5344CB8AC3E}">
        <p14:creationId xmlns:p14="http://schemas.microsoft.com/office/powerpoint/2010/main" val="302557639"/>
      </p:ext>
    </p:extLst>
  </p:cSld>
  <p:clrMapOvr>
    <a:masterClrMapping/>
  </p:clrMapOvr>
  <p:transition advClick="0">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3E7CD97D-004B-AF1C-8E0E-3337E16B346F}"/>
              </a:ext>
            </a:extLst>
          </p:cNvPr>
          <p:cNvSpPr/>
          <p:nvPr/>
        </p:nvSpPr>
        <p:spPr>
          <a:xfrm>
            <a:off x="-3" y="810705"/>
            <a:ext cx="12192003" cy="5498019"/>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rot="5400000">
            <a:off x="5821361" y="487362"/>
            <a:ext cx="549277" cy="12192002"/>
          </a:xfrm>
          <a:prstGeom prst="rect">
            <a:avLst/>
          </a:prstGeom>
        </p:spPr>
      </p:pic>
      <p:sp>
        <p:nvSpPr>
          <p:cNvPr id="3" name="Rectangle 2">
            <a:extLst>
              <a:ext uri="{FF2B5EF4-FFF2-40B4-BE49-F238E27FC236}">
                <a16:creationId xmlns:a16="http://schemas.microsoft.com/office/drawing/2014/main" id="{C8C1752F-0833-40EF-5C27-C3D536D9F3BF}"/>
              </a:ext>
            </a:extLst>
          </p:cNvPr>
          <p:cNvSpPr/>
          <p:nvPr/>
        </p:nvSpPr>
        <p:spPr>
          <a:xfrm>
            <a:off x="-3" y="951875"/>
            <a:ext cx="12192003" cy="5356849"/>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DD614D72-0A66-D221-7733-4672C4A161EF}"/>
              </a:ext>
            </a:extLst>
          </p:cNvPr>
          <p:cNvSpPr txBox="1"/>
          <p:nvPr/>
        </p:nvSpPr>
        <p:spPr>
          <a:xfrm>
            <a:off x="487383" y="2457556"/>
            <a:ext cx="4003104" cy="1077218"/>
          </a:xfrm>
          <a:prstGeom prst="rect">
            <a:avLst/>
          </a:prstGeom>
          <a:noFill/>
        </p:spPr>
        <p:txBody>
          <a:bodyPr wrap="square">
            <a:spAutoFit/>
          </a:bodyPr>
          <a:lstStyle/>
          <a:p>
            <a:pPr marL="0" indent="0">
              <a:buNone/>
            </a:pPr>
            <a:r>
              <a:rPr lang="en-GB" sz="1600" dirty="0">
                <a:solidFill>
                  <a:srgbClr val="005248"/>
                </a:solidFill>
              </a:rPr>
              <a:t>People can also count bees using a device called a Polly, which listens to the sound that bees make and uses this information to work out how many there are nearby. </a:t>
            </a:r>
          </a:p>
        </p:txBody>
      </p:sp>
      <p:sp>
        <p:nvSpPr>
          <p:cNvPr id="14" name="Rectangle 13">
            <a:extLst>
              <a:ext uri="{FF2B5EF4-FFF2-40B4-BE49-F238E27FC236}">
                <a16:creationId xmlns:a16="http://schemas.microsoft.com/office/drawing/2014/main" id="{DF453AB3-D62D-C2F0-D8CE-7B6414B9776C}"/>
              </a:ext>
            </a:extLst>
          </p:cNvPr>
          <p:cNvSpPr/>
          <p:nvPr/>
        </p:nvSpPr>
        <p:spPr>
          <a:xfrm>
            <a:off x="5173134" y="1239204"/>
            <a:ext cx="6851630" cy="4677970"/>
          </a:xfrm>
          <a:prstGeom prst="rect">
            <a:avLst/>
          </a:prstGeom>
          <a:solidFill>
            <a:srgbClr val="F5D6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t>
            </a:r>
          </a:p>
        </p:txBody>
      </p:sp>
      <p:grpSp>
        <p:nvGrpSpPr>
          <p:cNvPr id="10" name="Group 9">
            <a:extLst>
              <a:ext uri="{FF2B5EF4-FFF2-40B4-BE49-F238E27FC236}">
                <a16:creationId xmlns:a16="http://schemas.microsoft.com/office/drawing/2014/main" id="{F87C3F20-DA8A-73B7-4219-3F7F82EE559D}"/>
              </a:ext>
            </a:extLst>
          </p:cNvPr>
          <p:cNvGrpSpPr/>
          <p:nvPr/>
        </p:nvGrpSpPr>
        <p:grpSpPr>
          <a:xfrm>
            <a:off x="2856273" y="0"/>
            <a:ext cx="3170187" cy="1162647"/>
            <a:chOff x="2193873" y="0"/>
            <a:chExt cx="3170187" cy="1162647"/>
          </a:xfrm>
        </p:grpSpPr>
        <p:pic>
          <p:nvPicPr>
            <p:cNvPr id="4" name="Picture 3">
              <a:extLst>
                <a:ext uri="{FF2B5EF4-FFF2-40B4-BE49-F238E27FC236}">
                  <a16:creationId xmlns:a16="http://schemas.microsoft.com/office/drawing/2014/main" id="{63A6CCB4-8EA6-D293-A410-DA6F47382DB6}"/>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t="23293"/>
            <a:stretch/>
          </p:blipFill>
          <p:spPr>
            <a:xfrm>
              <a:off x="2193873" y="0"/>
              <a:ext cx="2308049" cy="1162647"/>
            </a:xfrm>
            <a:prstGeom prst="rect">
              <a:avLst/>
            </a:prstGeom>
          </p:spPr>
        </p:pic>
        <p:pic>
          <p:nvPicPr>
            <p:cNvPr id="5" name="Picture 4">
              <a:extLst>
                <a:ext uri="{FF2B5EF4-FFF2-40B4-BE49-F238E27FC236}">
                  <a16:creationId xmlns:a16="http://schemas.microsoft.com/office/drawing/2014/main" id="{3E302D91-08A3-88A5-DF24-934F0F615E2D}"/>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rot="6701938">
              <a:off x="4623144" y="315362"/>
              <a:ext cx="712780" cy="769052"/>
            </a:xfrm>
            <a:prstGeom prst="rect">
              <a:avLst/>
            </a:prstGeom>
          </p:spPr>
        </p:pic>
      </p:grpSp>
      <p:sp>
        <p:nvSpPr>
          <p:cNvPr id="8" name="TextBox 7">
            <a:extLst>
              <a:ext uri="{FF2B5EF4-FFF2-40B4-BE49-F238E27FC236}">
                <a16:creationId xmlns:a16="http://schemas.microsoft.com/office/drawing/2014/main" id="{DD67EA50-D93B-7740-A94B-37A26527F2BD}"/>
              </a:ext>
            </a:extLst>
          </p:cNvPr>
          <p:cNvSpPr txBox="1"/>
          <p:nvPr/>
        </p:nvSpPr>
        <p:spPr>
          <a:xfrm>
            <a:off x="487382" y="1158820"/>
            <a:ext cx="4278827" cy="1200329"/>
          </a:xfrm>
          <a:prstGeom prst="rect">
            <a:avLst/>
          </a:prstGeom>
          <a:noFill/>
        </p:spPr>
        <p:txBody>
          <a:bodyPr wrap="square">
            <a:spAutoFit/>
          </a:bodyPr>
          <a:lstStyle/>
          <a:p>
            <a:pPr marL="0" indent="0">
              <a:buNone/>
            </a:pPr>
            <a:r>
              <a:rPr lang="en-GB" sz="2400" dirty="0">
                <a:solidFill>
                  <a:srgbClr val="005248"/>
                </a:solidFill>
              </a:rPr>
              <a:t>Learning activity: </a:t>
            </a:r>
          </a:p>
          <a:p>
            <a:pPr marL="0" indent="0">
              <a:buNone/>
            </a:pPr>
            <a:r>
              <a:rPr lang="en-GB" sz="2400" dirty="0">
                <a:solidFill>
                  <a:srgbClr val="005248"/>
                </a:solidFill>
              </a:rPr>
              <a:t>watch the video to answer</a:t>
            </a:r>
          </a:p>
          <a:p>
            <a:pPr marL="0" indent="0">
              <a:buNone/>
            </a:pPr>
            <a:r>
              <a:rPr lang="en-GB" sz="2400" dirty="0">
                <a:solidFill>
                  <a:srgbClr val="005248"/>
                </a:solidFill>
              </a:rPr>
              <a:t>these questions</a:t>
            </a:r>
          </a:p>
        </p:txBody>
      </p:sp>
      <p:sp>
        <p:nvSpPr>
          <p:cNvPr id="13" name="TextBox 12">
            <a:extLst>
              <a:ext uri="{FF2B5EF4-FFF2-40B4-BE49-F238E27FC236}">
                <a16:creationId xmlns:a16="http://schemas.microsoft.com/office/drawing/2014/main" id="{B2357F5F-30C6-23C5-51F9-3725AB8BE9E5}"/>
              </a:ext>
            </a:extLst>
          </p:cNvPr>
          <p:cNvSpPr txBox="1"/>
          <p:nvPr/>
        </p:nvSpPr>
        <p:spPr>
          <a:xfrm>
            <a:off x="5266074" y="5225739"/>
            <a:ext cx="6078792" cy="338554"/>
          </a:xfrm>
          <a:prstGeom prst="rect">
            <a:avLst/>
          </a:prstGeom>
          <a:noFill/>
        </p:spPr>
        <p:txBody>
          <a:bodyPr wrap="square">
            <a:spAutoFit/>
          </a:bodyPr>
          <a:lstStyle/>
          <a:p>
            <a:pPr>
              <a:spcAft>
                <a:spcPts val="600"/>
              </a:spcAft>
            </a:pPr>
            <a:r>
              <a:rPr lang="en-GB" sz="1600" dirty="0">
                <a:solidFill>
                  <a:srgbClr val="005248"/>
                </a:solidFill>
              </a:rPr>
              <a:t>Watch Polly inventor Casey Woodward </a:t>
            </a:r>
            <a:r>
              <a:rPr lang="en-GB" sz="1600" dirty="0" smtClean="0">
                <a:solidFill>
                  <a:srgbClr val="005248"/>
                </a:solidFill>
              </a:rPr>
              <a:t>talk </a:t>
            </a:r>
            <a:r>
              <a:rPr lang="en-GB" sz="1600" dirty="0">
                <a:solidFill>
                  <a:srgbClr val="005248"/>
                </a:solidFill>
              </a:rPr>
              <a:t>about tracking </a:t>
            </a:r>
            <a:r>
              <a:rPr lang="en-GB" sz="1600" dirty="0" smtClean="0">
                <a:solidFill>
                  <a:srgbClr val="005248"/>
                </a:solidFill>
              </a:rPr>
              <a:t>pollinators.</a:t>
            </a:r>
            <a:endParaRPr lang="en-GB" sz="1600" dirty="0">
              <a:solidFill>
                <a:srgbClr val="005248"/>
              </a:solidFill>
            </a:endParaRPr>
          </a:p>
        </p:txBody>
      </p:sp>
      <p:pic>
        <p:nvPicPr>
          <p:cNvPr id="6" name="Online Media 5" descr="Tracking pollinators with a Polly">
            <a:hlinkClick r:id="" action="ppaction://media"/>
            <a:extLst>
              <a:ext uri="{FF2B5EF4-FFF2-40B4-BE49-F238E27FC236}">
                <a16:creationId xmlns:a16="http://schemas.microsoft.com/office/drawing/2014/main" id="{E17DEE95-27AD-F0CB-E9EA-0495AFF79F69}"/>
              </a:ext>
            </a:extLst>
          </p:cNvPr>
          <p:cNvPicPr>
            <a:picLocks noRot="1" noChangeAspect="1"/>
          </p:cNvPicPr>
          <p:nvPr>
            <a:videoFile r:link="rId1"/>
          </p:nvPr>
        </p:nvPicPr>
        <p:blipFill rotWithShape="1">
          <a:blip r:embed="rId6"/>
          <a:srcRect t="546" b="546"/>
          <a:stretch/>
        </p:blipFill>
        <p:spPr>
          <a:xfrm>
            <a:off x="5358618" y="1445489"/>
            <a:ext cx="6465142" cy="3652805"/>
          </a:xfrm>
          <a:prstGeom prst="rect">
            <a:avLst/>
          </a:prstGeom>
        </p:spPr>
      </p:pic>
      <p:sp>
        <p:nvSpPr>
          <p:cNvPr id="18" name="TextBox 17">
            <a:extLst>
              <a:ext uri="{FF2B5EF4-FFF2-40B4-BE49-F238E27FC236}">
                <a16:creationId xmlns:a16="http://schemas.microsoft.com/office/drawing/2014/main" id="{C05D050B-1D9A-BF93-ADC8-4C933BEDE412}"/>
              </a:ext>
            </a:extLst>
          </p:cNvPr>
          <p:cNvSpPr txBox="1"/>
          <p:nvPr/>
        </p:nvSpPr>
        <p:spPr>
          <a:xfrm>
            <a:off x="487383" y="3683038"/>
            <a:ext cx="4577687" cy="1785104"/>
          </a:xfrm>
          <a:prstGeom prst="rect">
            <a:avLst/>
          </a:prstGeom>
          <a:noFill/>
        </p:spPr>
        <p:txBody>
          <a:bodyPr wrap="square">
            <a:spAutoFit/>
          </a:bodyPr>
          <a:lstStyle/>
          <a:p>
            <a:pPr marL="0" indent="0">
              <a:spcAft>
                <a:spcPts val="600"/>
              </a:spcAft>
              <a:buNone/>
            </a:pPr>
            <a:r>
              <a:rPr lang="en-GB" sz="1500" dirty="0">
                <a:solidFill>
                  <a:srgbClr val="005248"/>
                </a:solidFill>
              </a:rPr>
              <a:t>Watch the video to answer these questions:</a:t>
            </a:r>
          </a:p>
          <a:p>
            <a:pPr marL="342900" indent="-342900">
              <a:lnSpc>
                <a:spcPct val="100000"/>
              </a:lnSpc>
              <a:spcAft>
                <a:spcPts val="600"/>
              </a:spcAft>
              <a:buFont typeface="+mj-lt"/>
              <a:buAutoNum type="arabicPeriod"/>
            </a:pPr>
            <a:r>
              <a:rPr lang="en-GB" sz="1500" dirty="0">
                <a:solidFill>
                  <a:srgbClr val="005248"/>
                </a:solidFill>
              </a:rPr>
              <a:t>What percentage of food crops depends on insects?</a:t>
            </a:r>
          </a:p>
          <a:p>
            <a:pPr marL="342900" indent="-342900">
              <a:lnSpc>
                <a:spcPct val="100000"/>
              </a:lnSpc>
              <a:spcAft>
                <a:spcPts val="600"/>
              </a:spcAft>
              <a:buFont typeface="+mj-lt"/>
              <a:buAutoNum type="arabicPeriod"/>
            </a:pPr>
            <a:r>
              <a:rPr lang="en-GB" sz="1500" dirty="0">
                <a:solidFill>
                  <a:srgbClr val="005248"/>
                </a:solidFill>
              </a:rPr>
              <a:t>Which part of insects' bodies makes the sounds that the Polly detects?</a:t>
            </a:r>
          </a:p>
          <a:p>
            <a:pPr marL="342900" indent="-342900">
              <a:lnSpc>
                <a:spcPct val="100000"/>
              </a:lnSpc>
              <a:spcAft>
                <a:spcPts val="600"/>
              </a:spcAft>
              <a:buFont typeface="+mj-lt"/>
              <a:buAutoNum type="arabicPeriod"/>
            </a:pPr>
            <a:r>
              <a:rPr lang="en-GB" sz="1500" dirty="0">
                <a:solidFill>
                  <a:srgbClr val="005248"/>
                </a:solidFill>
              </a:rPr>
              <a:t>How could scientists use the information collected?</a:t>
            </a:r>
          </a:p>
          <a:p>
            <a:pPr marL="342900" indent="-342900">
              <a:lnSpc>
                <a:spcPct val="100000"/>
              </a:lnSpc>
              <a:spcAft>
                <a:spcPts val="600"/>
              </a:spcAft>
              <a:buFont typeface="+mj-lt"/>
              <a:buAutoNum type="arabicPeriod"/>
            </a:pPr>
            <a:r>
              <a:rPr lang="en-GB" sz="1500" dirty="0">
                <a:solidFill>
                  <a:srgbClr val="005248"/>
                </a:solidFill>
              </a:rPr>
              <a:t>How could farmers use the information collected?</a:t>
            </a:r>
          </a:p>
        </p:txBody>
      </p:sp>
      <p:sp>
        <p:nvSpPr>
          <p:cNvPr id="22" name="TextBox 21">
            <a:extLst>
              <a:ext uri="{FF2B5EF4-FFF2-40B4-BE49-F238E27FC236}">
                <a16:creationId xmlns:a16="http://schemas.microsoft.com/office/drawing/2014/main" id="{A277BE05-5F2E-5DAC-B3CE-8B7D7A526848}"/>
              </a:ext>
            </a:extLst>
          </p:cNvPr>
          <p:cNvSpPr txBox="1"/>
          <p:nvPr/>
        </p:nvSpPr>
        <p:spPr>
          <a:xfrm>
            <a:off x="479562" y="5594009"/>
            <a:ext cx="3463787" cy="323165"/>
          </a:xfrm>
          <a:prstGeom prst="rect">
            <a:avLst/>
          </a:prstGeom>
          <a:noFill/>
        </p:spPr>
        <p:txBody>
          <a:bodyPr wrap="square">
            <a:spAutoFit/>
          </a:bodyPr>
          <a:lstStyle/>
          <a:p>
            <a:pPr marL="0" indent="0">
              <a:lnSpc>
                <a:spcPct val="100000"/>
              </a:lnSpc>
              <a:buNone/>
            </a:pPr>
            <a:r>
              <a:rPr lang="en-GB" sz="1500" b="1" dirty="0">
                <a:solidFill>
                  <a:srgbClr val="005248"/>
                </a:solidFill>
                <a:hlinkClick r:id="rId7" action="ppaction://hlinksldjump">
                  <a:extLst>
                    <a:ext uri="{A12FA001-AC4F-418D-AE19-62706E023703}">
                      <ahyp:hlinkClr xmlns:ahyp="http://schemas.microsoft.com/office/drawing/2018/hyperlinkcolor" xmlns="" val="tx"/>
                    </a:ext>
                  </a:extLst>
                </a:hlinkClick>
              </a:rPr>
              <a:t>Check your answers on the next slide</a:t>
            </a:r>
            <a:r>
              <a:rPr lang="en-GB" sz="1500" dirty="0">
                <a:solidFill>
                  <a:srgbClr val="005248"/>
                </a:solidFill>
                <a:hlinkClick r:id="rId7" action="ppaction://hlinksldjump">
                  <a:extLst>
                    <a:ext uri="{A12FA001-AC4F-418D-AE19-62706E023703}">
                      <ahyp:hlinkClr xmlns:ahyp="http://schemas.microsoft.com/office/drawing/2018/hyperlinkcolor" xmlns="" val="tx"/>
                    </a:ext>
                  </a:extLst>
                </a:hlinkClick>
              </a:rPr>
              <a:t>.</a:t>
            </a:r>
            <a:endParaRPr lang="en-GB" sz="1500" dirty="0">
              <a:solidFill>
                <a:srgbClr val="005248"/>
              </a:solidFill>
            </a:endParaRPr>
          </a:p>
        </p:txBody>
      </p:sp>
      <p:pic>
        <p:nvPicPr>
          <p:cNvPr id="25" name="Picture 24">
            <a:hlinkClick r:id="" action="ppaction://hlinkshowjump?jump=nextslide"/>
            <a:extLst>
              <a:ext uri="{FF2B5EF4-FFF2-40B4-BE49-F238E27FC236}">
                <a16:creationId xmlns:a16="http://schemas.microsoft.com/office/drawing/2014/main" id="{956D6DD4-E88A-64FD-B999-92D017C39CB5}"/>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1327932" y="267915"/>
            <a:ext cx="313205" cy="270496"/>
          </a:xfrm>
          <a:prstGeom prst="rect">
            <a:avLst/>
          </a:prstGeom>
        </p:spPr>
      </p:pic>
      <p:pic>
        <p:nvPicPr>
          <p:cNvPr id="26" name="Picture 25">
            <a:hlinkClick r:id="" action="ppaction://hlinkshowjump?jump=previousslide"/>
            <a:extLst>
              <a:ext uri="{FF2B5EF4-FFF2-40B4-BE49-F238E27FC236}">
                <a16:creationId xmlns:a16="http://schemas.microsoft.com/office/drawing/2014/main" id="{34E6553B-EE51-4E02-FD30-B8C82497B08A}"/>
              </a:ext>
            </a:extLst>
          </p:cNvPr>
          <p:cNvPicPr>
            <a:picLocks noChangeAspect="1"/>
          </p:cNvPicPr>
          <p:nvPr/>
        </p:nvPicPr>
        <p:blipFill>
          <a:blip r:embed="rId9" cstate="screen">
            <a:extLst>
              <a:ext uri="{28A0092B-C50C-407E-A947-70E740481C1C}">
                <a14:useLocalDpi xmlns:a14="http://schemas.microsoft.com/office/drawing/2010/main"/>
              </a:ext>
            </a:extLst>
          </a:blip>
          <a:srcRect/>
          <a:stretch/>
        </p:blipFill>
        <p:spPr>
          <a:xfrm>
            <a:off x="10622840" y="267915"/>
            <a:ext cx="308460" cy="270496"/>
          </a:xfrm>
          <a:prstGeom prst="rect">
            <a:avLst/>
          </a:prstGeom>
        </p:spPr>
      </p:pic>
      <p:pic>
        <p:nvPicPr>
          <p:cNvPr id="2" name="Picture 1">
            <a:extLst>
              <a:ext uri="{FF2B5EF4-FFF2-40B4-BE49-F238E27FC236}">
                <a16:creationId xmlns:a16="http://schemas.microsoft.com/office/drawing/2014/main" id="{C588818B-8616-B333-5C39-462B12E4A8AD}"/>
              </a:ext>
            </a:extLst>
          </p:cNvPr>
          <p:cNvPicPr>
            <a:picLocks noChangeAspect="1"/>
          </p:cNvPicPr>
          <p:nvPr/>
        </p:nvPicPr>
        <p:blipFill>
          <a:blip r:embed="rId10"/>
          <a:srcRect/>
          <a:stretch/>
        </p:blipFill>
        <p:spPr>
          <a:xfrm>
            <a:off x="550863" y="326929"/>
            <a:ext cx="2354381" cy="483775"/>
          </a:xfrm>
          <a:prstGeom prst="rect">
            <a:avLst/>
          </a:prstGeom>
        </p:spPr>
      </p:pic>
    </p:spTree>
    <p:extLst>
      <p:ext uri="{BB962C8B-B14F-4D97-AF65-F5344CB8AC3E}">
        <p14:creationId xmlns:p14="http://schemas.microsoft.com/office/powerpoint/2010/main" val="3396944682"/>
      </p:ext>
    </p:extLst>
  </p:cSld>
  <p:clrMapOvr>
    <a:masterClrMapping/>
  </p:clrMapOvr>
  <p:transition advClick="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415A088E-AD6C-75B0-8DD0-51B0522A64AE}"/>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213FB6AE-4FEF-2C3E-6CCC-0469600EC739}"/>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9053935D-CF7C-8A4B-9E87-6454328A32F6}"/>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E074D7D1-D967-EE27-1532-8AD8536D653D}"/>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1" name="TextBox 10">
            <a:extLst>
              <a:ext uri="{FF2B5EF4-FFF2-40B4-BE49-F238E27FC236}">
                <a16:creationId xmlns:a16="http://schemas.microsoft.com/office/drawing/2014/main" id="{3B3B3884-B374-6E83-1379-8216BC6241D4}"/>
              </a:ext>
            </a:extLst>
          </p:cNvPr>
          <p:cNvSpPr txBox="1"/>
          <p:nvPr/>
        </p:nvSpPr>
        <p:spPr>
          <a:xfrm>
            <a:off x="2717044" y="1320730"/>
            <a:ext cx="6757912" cy="4216539"/>
          </a:xfrm>
          <a:prstGeom prst="rect">
            <a:avLst/>
          </a:prstGeom>
          <a:noFill/>
        </p:spPr>
        <p:txBody>
          <a:bodyPr wrap="square">
            <a:spAutoFit/>
          </a:bodyPr>
          <a:lstStyle/>
          <a:p>
            <a:pPr>
              <a:lnSpc>
                <a:spcPct val="100000"/>
              </a:lnSpc>
            </a:pPr>
            <a:r>
              <a:rPr lang="en-GB" sz="4400" dirty="0">
                <a:solidFill>
                  <a:srgbClr val="005248"/>
                </a:solidFill>
                <a:latin typeface="Times New Roman" panose="02020603050405020304" pitchFamily="18" charset="0"/>
                <a:cs typeface="Times New Roman" panose="02020603050405020304" pitchFamily="18" charset="0"/>
              </a:rPr>
              <a:t>Answers</a:t>
            </a:r>
          </a:p>
          <a:p>
            <a:pPr marL="342900" indent="-342900">
              <a:lnSpc>
                <a:spcPct val="100000"/>
              </a:lnSpc>
              <a:buFont typeface="+mj-lt"/>
              <a:buAutoNum type="arabicPeriod"/>
            </a:pPr>
            <a:endParaRPr lang="en-GB" sz="1600" b="1" dirty="0">
              <a:solidFill>
                <a:srgbClr val="005248"/>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b="1" dirty="0">
                <a:solidFill>
                  <a:srgbClr val="005248"/>
                </a:solidFill>
                <a:latin typeface="Calibri" panose="020F0502020204030204" pitchFamily="34" charset="0"/>
                <a:cs typeface="Calibri" panose="020F0502020204030204" pitchFamily="34" charset="0"/>
              </a:rPr>
              <a:t>What percentage of food crops depends on insects?</a:t>
            </a:r>
            <a:br>
              <a:rPr lang="en-GB" sz="1600" b="1" dirty="0">
                <a:solidFill>
                  <a:srgbClr val="005248"/>
                </a:solidFill>
                <a:latin typeface="Calibri" panose="020F0502020204030204" pitchFamily="34" charset="0"/>
                <a:cs typeface="Calibri" panose="020F0502020204030204" pitchFamily="34" charset="0"/>
              </a:rPr>
            </a:br>
            <a:r>
              <a:rPr lang="en-GB" sz="1600" dirty="0">
                <a:solidFill>
                  <a:srgbClr val="005248"/>
                </a:solidFill>
                <a:latin typeface="Calibri" panose="020F0502020204030204" pitchFamily="34" charset="0"/>
                <a:cs typeface="Calibri" panose="020F0502020204030204" pitchFamily="34" charset="0"/>
              </a:rPr>
              <a:t>Answer: 75% </a:t>
            </a:r>
          </a:p>
          <a:p>
            <a:pPr marL="342900" indent="-342900">
              <a:lnSpc>
                <a:spcPct val="100000"/>
              </a:lnSpc>
              <a:buFont typeface="+mj-lt"/>
              <a:buAutoNum type="arabicPeriod"/>
            </a:pPr>
            <a:endParaRPr lang="en-GB" sz="1600" dirty="0">
              <a:solidFill>
                <a:srgbClr val="005248"/>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b="1" dirty="0">
                <a:solidFill>
                  <a:srgbClr val="005248"/>
                </a:solidFill>
                <a:latin typeface="Calibri" panose="020F0502020204030204" pitchFamily="34" charset="0"/>
                <a:cs typeface="Calibri" panose="020F0502020204030204" pitchFamily="34" charset="0"/>
              </a:rPr>
              <a:t>Which part of insects' </a:t>
            </a:r>
            <a:r>
              <a:rPr lang="en-GB" sz="1600" b="1">
                <a:solidFill>
                  <a:srgbClr val="005248"/>
                </a:solidFill>
                <a:latin typeface="Calibri" panose="020F0502020204030204" pitchFamily="34" charset="0"/>
                <a:cs typeface="Calibri" panose="020F0502020204030204" pitchFamily="34" charset="0"/>
              </a:rPr>
              <a:t>bodies makes </a:t>
            </a:r>
            <a:r>
              <a:rPr lang="en-GB" sz="1600" b="1" dirty="0">
                <a:solidFill>
                  <a:srgbClr val="005248"/>
                </a:solidFill>
                <a:latin typeface="Calibri" panose="020F0502020204030204" pitchFamily="34" charset="0"/>
                <a:cs typeface="Calibri" panose="020F0502020204030204" pitchFamily="34" charset="0"/>
              </a:rPr>
              <a:t>the sounds that the Polly detects?</a:t>
            </a:r>
            <a:br>
              <a:rPr lang="en-GB" sz="1600" b="1" dirty="0">
                <a:solidFill>
                  <a:srgbClr val="005248"/>
                </a:solidFill>
                <a:latin typeface="Calibri" panose="020F0502020204030204" pitchFamily="34" charset="0"/>
                <a:cs typeface="Calibri" panose="020F0502020204030204" pitchFamily="34" charset="0"/>
              </a:rPr>
            </a:br>
            <a:r>
              <a:rPr lang="en-GB" sz="1600" dirty="0">
                <a:solidFill>
                  <a:srgbClr val="005248"/>
                </a:solidFill>
                <a:latin typeface="Calibri" panose="020F0502020204030204" pitchFamily="34" charset="0"/>
                <a:cs typeface="Calibri" panose="020F0502020204030204" pitchFamily="34" charset="0"/>
              </a:rPr>
              <a:t>Answer: Wings</a:t>
            </a:r>
          </a:p>
          <a:p>
            <a:pPr marL="342900" indent="-342900">
              <a:lnSpc>
                <a:spcPct val="100000"/>
              </a:lnSpc>
              <a:buFont typeface="+mj-lt"/>
              <a:buAutoNum type="arabicPeriod"/>
            </a:pPr>
            <a:endParaRPr lang="en-GB" sz="1600" dirty="0">
              <a:solidFill>
                <a:srgbClr val="005248"/>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b="1" dirty="0">
                <a:solidFill>
                  <a:srgbClr val="005248"/>
                </a:solidFill>
                <a:latin typeface="Calibri" panose="020F0502020204030204" pitchFamily="34" charset="0"/>
                <a:cs typeface="Calibri" panose="020F0502020204030204" pitchFamily="34" charset="0"/>
              </a:rPr>
              <a:t>How could scientists use the information collected?</a:t>
            </a:r>
            <a:br>
              <a:rPr lang="en-GB" sz="1600" b="1" dirty="0">
                <a:solidFill>
                  <a:srgbClr val="005248"/>
                </a:solidFill>
                <a:latin typeface="Calibri" panose="020F0502020204030204" pitchFamily="34" charset="0"/>
                <a:cs typeface="Calibri" panose="020F0502020204030204" pitchFamily="34" charset="0"/>
              </a:rPr>
            </a:br>
            <a:r>
              <a:rPr lang="en-GB" sz="1600" dirty="0">
                <a:solidFill>
                  <a:srgbClr val="005248"/>
                </a:solidFill>
                <a:latin typeface="Calibri" panose="020F0502020204030204" pitchFamily="34" charset="0"/>
                <a:cs typeface="Calibri" panose="020F0502020204030204" pitchFamily="34" charset="0"/>
              </a:rPr>
              <a:t>Answer: To understand where bees are dying out and where to target help.</a:t>
            </a:r>
          </a:p>
          <a:p>
            <a:pPr marL="457200" indent="-457200">
              <a:lnSpc>
                <a:spcPct val="100000"/>
              </a:lnSpc>
              <a:buFont typeface="+mj-lt"/>
              <a:buAutoNum type="arabicPeriod"/>
            </a:pPr>
            <a:endParaRPr lang="en-GB" sz="1600" dirty="0">
              <a:solidFill>
                <a:srgbClr val="005248"/>
              </a:solidFill>
              <a:latin typeface="Calibri" panose="020F0502020204030204" pitchFamily="34" charset="0"/>
              <a:cs typeface="Calibri" panose="020F0502020204030204" pitchFamily="34" charset="0"/>
            </a:endParaRPr>
          </a:p>
          <a:p>
            <a:pPr marL="342900" indent="-342900">
              <a:lnSpc>
                <a:spcPct val="100000"/>
              </a:lnSpc>
              <a:buFont typeface="+mj-lt"/>
              <a:buAutoNum type="arabicPeriod"/>
            </a:pPr>
            <a:r>
              <a:rPr lang="en-GB" sz="1600" b="1" dirty="0">
                <a:solidFill>
                  <a:srgbClr val="005248"/>
                </a:solidFill>
                <a:latin typeface="Calibri" panose="020F0502020204030204" pitchFamily="34" charset="0"/>
                <a:cs typeface="Calibri" panose="020F0502020204030204" pitchFamily="34" charset="0"/>
              </a:rPr>
              <a:t>How could farmers use the information collected?</a:t>
            </a:r>
            <a:br>
              <a:rPr lang="en-GB" sz="1600" b="1" dirty="0">
                <a:solidFill>
                  <a:srgbClr val="005248"/>
                </a:solidFill>
                <a:latin typeface="Calibri" panose="020F0502020204030204" pitchFamily="34" charset="0"/>
                <a:cs typeface="Calibri" panose="020F0502020204030204" pitchFamily="34" charset="0"/>
              </a:rPr>
            </a:br>
            <a:r>
              <a:rPr lang="en-GB" sz="1600" dirty="0">
                <a:solidFill>
                  <a:srgbClr val="005248"/>
                </a:solidFill>
                <a:latin typeface="Calibri" panose="020F0502020204030204" pitchFamily="34" charset="0"/>
                <a:cs typeface="Calibri" panose="020F0502020204030204" pitchFamily="34" charset="0"/>
              </a:rPr>
              <a:t>Answers might include: understanding where they might need to plant flowers, or allow flowers to grow, in order to encourage pollinators to visit their crops.</a:t>
            </a:r>
            <a:endParaRPr lang="en-GB" sz="1500" dirty="0">
              <a:solidFill>
                <a:srgbClr val="005248"/>
              </a:solidFill>
              <a:latin typeface="Calibri" panose="020F0502020204030204" pitchFamily="34" charset="0"/>
              <a:cs typeface="Calibri" panose="020F0502020204030204" pitchFamily="34" charset="0"/>
            </a:endParaRPr>
          </a:p>
        </p:txBody>
      </p:sp>
      <p:sp>
        <p:nvSpPr>
          <p:cNvPr id="12" name="Title 1">
            <a:extLst>
              <a:ext uri="{FF2B5EF4-FFF2-40B4-BE49-F238E27FC236}">
                <a16:creationId xmlns:a16="http://schemas.microsoft.com/office/drawing/2014/main" id="{43226904-9C81-308F-4C9B-25BB6816431F}"/>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ahyp="http://schemas.microsoft.com/office/drawing/2018/hyperlinkcolor" xmlns=""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326930097"/>
      </p:ext>
    </p:extLst>
  </p:cSld>
  <p:clrMapOvr>
    <a:masterClrMapping/>
  </p:clrMapOvr>
  <p:transition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2" name="Picture 1">
            <a:hlinkClick r:id="" action="ppaction://hlinkshowjump?jump=nextslide"/>
            <a:extLst>
              <a:ext uri="{FF2B5EF4-FFF2-40B4-BE49-F238E27FC236}">
                <a16:creationId xmlns:a16="http://schemas.microsoft.com/office/drawing/2014/main" id="{8C1D0D27-986F-B502-4698-1F11403C7F7F}"/>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1327932" y="143531"/>
            <a:ext cx="313205" cy="270496"/>
          </a:xfrm>
          <a:prstGeom prst="rect">
            <a:avLst/>
          </a:prstGeom>
        </p:spPr>
      </p:pic>
      <p:pic>
        <p:nvPicPr>
          <p:cNvPr id="3" name="Picture 2">
            <a:hlinkClick r:id="" action="ppaction://hlinkshowjump?jump=previousslide"/>
            <a:extLst>
              <a:ext uri="{FF2B5EF4-FFF2-40B4-BE49-F238E27FC236}">
                <a16:creationId xmlns:a16="http://schemas.microsoft.com/office/drawing/2014/main" id="{9E96862C-4B04-4EED-7E7A-D8235A510CCC}"/>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7F5ECFF1-11D2-1CBA-4619-C600B80EBE9B}"/>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7BAECF0D-5D73-70D6-FACC-502D2EDF0BA4}"/>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3" y="2268773"/>
            <a:ext cx="7357241" cy="2241182"/>
          </a:xfrm>
        </p:spPr>
        <p:txBody>
          <a:bodyPr anchor="t">
            <a:normAutofit/>
          </a:bodyPr>
          <a:lstStyle/>
          <a:p>
            <a:pPr algn="l"/>
            <a:r>
              <a:rPr lang="en-GB" sz="5400" dirty="0">
                <a:solidFill>
                  <a:srgbClr val="005248"/>
                </a:solidFill>
                <a:latin typeface="Times New Roman" panose="02020603050405020304" pitchFamily="18" charset="0"/>
                <a:cs typeface="Times New Roman" panose="02020603050405020304" pitchFamily="18" charset="0"/>
              </a:rPr>
              <a:t>Entomologists</a:t>
            </a:r>
            <a:r>
              <a:rPr lang="en-US" dirty="0">
                <a:solidFill>
                  <a:srgbClr val="005248"/>
                </a:solidFill>
                <a:latin typeface="Times New Roman" panose="02020603050405020304" pitchFamily="18" charset="0"/>
                <a:cs typeface="Times New Roman" panose="02020603050405020304" pitchFamily="18" charset="0"/>
              </a:rPr>
              <a:t/>
            </a:r>
            <a:br>
              <a:rPr lang="en-US" dirty="0">
                <a:solidFill>
                  <a:srgbClr val="005248"/>
                </a:solidFill>
                <a:latin typeface="Times New Roman" panose="02020603050405020304" pitchFamily="18" charset="0"/>
                <a:cs typeface="Times New Roman" panose="02020603050405020304" pitchFamily="18" charset="0"/>
              </a:rPr>
            </a:br>
            <a:r>
              <a:rPr lang="en-GB" sz="3600" dirty="0">
                <a:solidFill>
                  <a:srgbClr val="005248"/>
                </a:solidFill>
                <a:latin typeface="+mn-lt"/>
              </a:rPr>
              <a:t>Scientists who study insects.</a:t>
            </a:r>
            <a:endParaRPr lang="en-US" sz="3600" dirty="0">
              <a:solidFill>
                <a:srgbClr val="005248"/>
              </a:solidFill>
              <a:latin typeface="+mn-lt"/>
              <a:cs typeface="Times New Roman" panose="02020603050405020304" pitchFamily="18" charset="0"/>
            </a:endParaRPr>
          </a:p>
        </p:txBody>
      </p:sp>
      <p:sp>
        <p:nvSpPr>
          <p:cNvPr id="8" name="Title 1">
            <a:extLst>
              <a:ext uri="{FF2B5EF4-FFF2-40B4-BE49-F238E27FC236}">
                <a16:creationId xmlns:a16="http://schemas.microsoft.com/office/drawing/2014/main" id="{F9A436F9-FD02-B4BA-03A2-8C2F71115259}"/>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ahyp="http://schemas.microsoft.com/office/drawing/2018/hyperlinkcolor" xmlns=""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1839291450"/>
      </p:ext>
    </p:extLst>
  </p:cSld>
  <p:clrMapOvr>
    <a:masterClrMapping/>
  </p:clrMapOvr>
  <p:transition advClick="0">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5C8575C-8FDD-7B65-7BBB-D87F79DCF23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5" r="25316"/>
          <a:stretch/>
        </p:blipFill>
        <p:spPr>
          <a:xfrm rot="5400000">
            <a:off x="2666999" y="-2667000"/>
            <a:ext cx="6858002" cy="12192002"/>
          </a:xfrm>
          <a:prstGeom prst="rect">
            <a:avLst/>
          </a:prstGeom>
        </p:spPr>
      </p:pic>
      <p:pic>
        <p:nvPicPr>
          <p:cNvPr id="3" name="Picture 2">
            <a:hlinkClick r:id="" action="ppaction://hlinkshowjump?jump=previousslide"/>
            <a:extLst>
              <a:ext uri="{FF2B5EF4-FFF2-40B4-BE49-F238E27FC236}">
                <a16:creationId xmlns:a16="http://schemas.microsoft.com/office/drawing/2014/main" id="{9E96862C-4B04-4EED-7E7A-D8235A510CCC}"/>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0620467" y="143531"/>
            <a:ext cx="313205" cy="270496"/>
          </a:xfrm>
          <a:prstGeom prst="rect">
            <a:avLst/>
          </a:prstGeom>
        </p:spPr>
      </p:pic>
      <p:sp>
        <p:nvSpPr>
          <p:cNvPr id="4" name="Rectangle 3">
            <a:extLst>
              <a:ext uri="{FF2B5EF4-FFF2-40B4-BE49-F238E27FC236}">
                <a16:creationId xmlns:a16="http://schemas.microsoft.com/office/drawing/2014/main" id="{7F5ECFF1-11D2-1CBA-4619-C600B80EBE9B}"/>
              </a:ext>
            </a:extLst>
          </p:cNvPr>
          <p:cNvSpPr/>
          <p:nvPr/>
        </p:nvSpPr>
        <p:spPr>
          <a:xfrm>
            <a:off x="550863" y="549275"/>
            <a:ext cx="11090275" cy="5759450"/>
          </a:xfrm>
          <a:prstGeom prst="rect">
            <a:avLst/>
          </a:prstGeom>
          <a:solidFill>
            <a:srgbClr val="F4F1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hlinkClick r:id="" action="ppaction://hlinkshowjump?jump=lastslideviewed" highlightClick="1"/>
            <a:extLst>
              <a:ext uri="{FF2B5EF4-FFF2-40B4-BE49-F238E27FC236}">
                <a16:creationId xmlns:a16="http://schemas.microsoft.com/office/drawing/2014/main" id="{7BAECF0D-5D73-70D6-FACC-502D2EDF0BA4}"/>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747111" y="727409"/>
            <a:ext cx="317500" cy="317500"/>
          </a:xfrm>
          <a:prstGeom prst="rect">
            <a:avLst/>
          </a:prstGeom>
        </p:spPr>
      </p:pic>
      <p:sp>
        <p:nvSpPr>
          <p:cNvPr id="14" name="Title 13">
            <a:extLst>
              <a:ext uri="{FF2B5EF4-FFF2-40B4-BE49-F238E27FC236}">
                <a16:creationId xmlns:a16="http://schemas.microsoft.com/office/drawing/2014/main" id="{F8478F63-97CC-85DD-B287-8C7CB92CDF45}"/>
              </a:ext>
            </a:extLst>
          </p:cNvPr>
          <p:cNvSpPr>
            <a:spLocks noGrp="1"/>
          </p:cNvSpPr>
          <p:nvPr>
            <p:ph type="ctrTitle"/>
          </p:nvPr>
        </p:nvSpPr>
        <p:spPr>
          <a:xfrm>
            <a:off x="1965432" y="2268706"/>
            <a:ext cx="8576443" cy="2902385"/>
          </a:xfrm>
        </p:spPr>
        <p:txBody>
          <a:bodyPr anchor="t">
            <a:normAutofit fontScale="90000"/>
          </a:bodyPr>
          <a:lstStyle/>
          <a:p>
            <a:pPr algn="l"/>
            <a:r>
              <a:rPr lang="en-GB" dirty="0">
                <a:solidFill>
                  <a:srgbClr val="005248"/>
                </a:solidFill>
                <a:latin typeface="Times New Roman" panose="02020603050405020304" pitchFamily="18" charset="0"/>
                <a:cs typeface="Times New Roman" panose="02020603050405020304" pitchFamily="18" charset="0"/>
              </a:rPr>
              <a:t>Sweep net</a:t>
            </a:r>
            <a:r>
              <a:rPr lang="en-US" dirty="0">
                <a:solidFill>
                  <a:srgbClr val="005248"/>
                </a:solidFill>
                <a:latin typeface="Times New Roman" panose="02020603050405020304" pitchFamily="18" charset="0"/>
                <a:cs typeface="Times New Roman" panose="02020603050405020304" pitchFamily="18" charset="0"/>
              </a:rPr>
              <a:t/>
            </a:r>
            <a:br>
              <a:rPr lang="en-US" dirty="0">
                <a:solidFill>
                  <a:srgbClr val="005248"/>
                </a:solidFill>
                <a:latin typeface="Times New Roman" panose="02020603050405020304" pitchFamily="18" charset="0"/>
                <a:cs typeface="Times New Roman" panose="02020603050405020304" pitchFamily="18" charset="0"/>
              </a:rPr>
            </a:br>
            <a:r>
              <a:rPr lang="en-GB" sz="4000" dirty="0">
                <a:solidFill>
                  <a:srgbClr val="005248"/>
                </a:solidFill>
                <a:latin typeface="+mn-lt"/>
              </a:rPr>
              <a:t>A special net which is swept over plants to collect insects (and other invertebrates, for example spiders) so that they can be studied by scientists.</a:t>
            </a:r>
            <a:endParaRPr lang="en-US" sz="4000" dirty="0">
              <a:solidFill>
                <a:srgbClr val="005248"/>
              </a:solidFill>
              <a:latin typeface="+mn-lt"/>
              <a:cs typeface="Times New Roman" panose="02020603050405020304" pitchFamily="18" charset="0"/>
            </a:endParaRPr>
          </a:p>
        </p:txBody>
      </p:sp>
      <p:sp>
        <p:nvSpPr>
          <p:cNvPr id="8" name="Title 1">
            <a:extLst>
              <a:ext uri="{FF2B5EF4-FFF2-40B4-BE49-F238E27FC236}">
                <a16:creationId xmlns:a16="http://schemas.microsoft.com/office/drawing/2014/main" id="{F19AFD80-1744-25E4-D811-7B1F926D5300}"/>
              </a:ext>
            </a:extLst>
          </p:cNvPr>
          <p:cNvSpPr txBox="1">
            <a:spLocks/>
          </p:cNvSpPr>
          <p:nvPr/>
        </p:nvSpPr>
        <p:spPr>
          <a:xfrm>
            <a:off x="9011378" y="153673"/>
            <a:ext cx="1238242" cy="29603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2000" dirty="0">
                <a:solidFill>
                  <a:schemeClr val="bg1"/>
                </a:solidFill>
                <a:latin typeface="+mn-lt"/>
                <a:cs typeface="Times New Roman" panose="02020603050405020304" pitchFamily="18" charset="0"/>
                <a:hlinkClick r:id="" action="ppaction://hlinkshowjump?jump=firstslide">
                  <a:extLst>
                    <a:ext uri="{A12FA001-AC4F-418D-AE19-62706E023703}">
                      <ahyp:hlinkClr xmlns:ahyp="http://schemas.microsoft.com/office/drawing/2018/hyperlinkcolor" xmlns="" val="tx"/>
                    </a:ext>
                  </a:extLst>
                </a:hlinkClick>
              </a:rPr>
              <a:t>Home</a:t>
            </a:r>
            <a:r>
              <a:rPr lang="en-US" sz="2000" dirty="0">
                <a:solidFill>
                  <a:srgbClr val="EF7F1C"/>
                </a:solidFill>
                <a:latin typeface="+mn-lt"/>
                <a:cs typeface="Times New Roman" panose="02020603050405020304" pitchFamily="18" charset="0"/>
              </a:rPr>
              <a:t>   </a:t>
            </a:r>
            <a:r>
              <a:rPr lang="en-US" sz="2000" b="1" dirty="0">
                <a:solidFill>
                  <a:srgbClr val="EF7F1C"/>
                </a:solidFill>
                <a:latin typeface="+mn-lt"/>
                <a:cs typeface="Times New Roman" panose="02020603050405020304" pitchFamily="18" charset="0"/>
              </a:rPr>
              <a:t>|</a:t>
            </a:r>
          </a:p>
        </p:txBody>
      </p:sp>
    </p:spTree>
    <p:extLst>
      <p:ext uri="{BB962C8B-B14F-4D97-AF65-F5344CB8AC3E}">
        <p14:creationId xmlns:p14="http://schemas.microsoft.com/office/powerpoint/2010/main" val="2324466075"/>
      </p:ext>
    </p:extLst>
  </p:cSld>
  <p:clrMapOvr>
    <a:masterClrMapping/>
  </p:clrMapOvr>
  <p:transition advClick="0">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866AF3EBBFBC847AE94C9E6D4DBFE5E" ma:contentTypeVersion="18" ma:contentTypeDescription="Create a new document." ma:contentTypeScope="" ma:versionID="27e9880d5f2c8da31d1d4682dfc6482e">
  <xsd:schema xmlns:xsd="http://www.w3.org/2001/XMLSchema" xmlns:xs="http://www.w3.org/2001/XMLSchema" xmlns:p="http://schemas.microsoft.com/office/2006/metadata/properties" xmlns:ns2="063f3a3d-d20b-4fbf-aac0-c2acf0e88b5d" xmlns:ns3="2efb450c-4aca-4ff7-b96f-5f698deb2bbd" targetNamespace="http://schemas.microsoft.com/office/2006/metadata/properties" ma:root="true" ma:fieldsID="fef4b5b76789b998f4a83bc2e6032c77" ns2:_="" ns3:_="">
    <xsd:import namespace="063f3a3d-d20b-4fbf-aac0-c2acf0e88b5d"/>
    <xsd:import namespace="2efb450c-4aca-4ff7-b96f-5f698deb2bb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Livestatu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3f3a3d-d20b-4fbf-aac0-c2acf0e88b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ivestatus" ma:index="16" nillable="true" ma:displayName="Live status" ma:description="Update on current location to let rest of the team know" ma:format="Dropdown" ma:internalName="Livestatus">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38afb050-7ef6-49b1-8358-c3283b90a3f0"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fb450c-4aca-4ff7-b96f-5f698deb2bb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ec7f3170-0cea-4e86-baf7-81030ff84662}" ma:internalName="TaxCatchAll" ma:showField="CatchAllData" ma:web="2efb450c-4aca-4ff7-b96f-5f698deb2bb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ivestatus xmlns="063f3a3d-d20b-4fbf-aac0-c2acf0e88b5d" xsi:nil="true"/>
    <lcf76f155ced4ddcb4097134ff3c332f xmlns="063f3a3d-d20b-4fbf-aac0-c2acf0e88b5d">
      <Terms xmlns="http://schemas.microsoft.com/office/infopath/2007/PartnerControls"/>
    </lcf76f155ced4ddcb4097134ff3c332f>
    <TaxCatchAll xmlns="2efb450c-4aca-4ff7-b96f-5f698deb2bbd" xsi:nil="true"/>
  </documentManagement>
</p:properties>
</file>

<file path=customXml/itemProps1.xml><?xml version="1.0" encoding="utf-8"?>
<ds:datastoreItem xmlns:ds="http://schemas.openxmlformats.org/officeDocument/2006/customXml" ds:itemID="{5282E264-4C14-478B-99C2-0F4352F22A3C}"/>
</file>

<file path=customXml/itemProps2.xml><?xml version="1.0" encoding="utf-8"?>
<ds:datastoreItem xmlns:ds="http://schemas.openxmlformats.org/officeDocument/2006/customXml" ds:itemID="{0269054E-31CD-4B15-93EF-C0D091086545}"/>
</file>

<file path=customXml/itemProps3.xml><?xml version="1.0" encoding="utf-8"?>
<ds:datastoreItem xmlns:ds="http://schemas.openxmlformats.org/officeDocument/2006/customXml" ds:itemID="{2B5F7B73-54A7-4B81-9652-4D18EC6A7E3E}"/>
</file>

<file path=docProps/app.xml><?xml version="1.0" encoding="utf-8"?>
<Properties xmlns="http://schemas.openxmlformats.org/officeDocument/2006/extended-properties" xmlns:vt="http://schemas.openxmlformats.org/officeDocument/2006/docPropsVTypes">
  <TotalTime>5368</TotalTime>
  <Words>406</Words>
  <Application>Microsoft Office PowerPoint</Application>
  <PresentationFormat>Widescreen</PresentationFormat>
  <Paragraphs>36</Paragraphs>
  <Slides>5</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June</vt:lpstr>
      <vt:lpstr>PowerPoint Presentation</vt:lpstr>
      <vt:lpstr>PowerPoint Presentation</vt:lpstr>
      <vt:lpstr>Entomologists Scientists who study insects.</vt:lpstr>
      <vt:lpstr>Sweep net A special net which is swept over plants to collect insects (and other invertebrates, for example spiders) so that they can be studied by scientists.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dc:title>
  <dc:creator>AG Marketing</dc:creator>
  <cp:lastModifiedBy>Jo Elphick</cp:lastModifiedBy>
  <cp:revision>10</cp:revision>
  <dcterms:created xsi:type="dcterms:W3CDTF">2024-04-10T16:14:02Z</dcterms:created>
  <dcterms:modified xsi:type="dcterms:W3CDTF">2024-05-28T11:22:26Z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0x0101000866AF3EBBFBC847AE94C9E6D4DBFE5E</vt:lpwstr>
  </property>
</Properties>
</file>