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47" r:id="rId2"/>
    <p:sldId id="348" r:id="rId3"/>
    <p:sldId id="349" r:id="rId4"/>
    <p:sldId id="350" r:id="rId5"/>
    <p:sldId id="351" r:id="rId6"/>
    <p:sldId id="353" r:id="rId7"/>
    <p:sldId id="352" r:id="rId8"/>
    <p:sldId id="35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Lloyd" initials="JL" lastIdx="3" clrIdx="0">
    <p:extLst>
      <p:ext uri="{19B8F6BF-5375-455C-9EA6-DF929625EA0E}">
        <p15:presenceInfo xmlns:p15="http://schemas.microsoft.com/office/powerpoint/2012/main" userId="S-1-5-21-573514034-4036116226-3480628288-59420" providerId="AD"/>
      </p:ext>
    </p:extLst>
  </p:cmAuthor>
  <p:cmAuthor id="2" name="Hannah Wright" initials="HW" lastIdx="3" clrIdx="1">
    <p:extLst>
      <p:ext uri="{19B8F6BF-5375-455C-9EA6-DF929625EA0E}">
        <p15:presenceInfo xmlns:p15="http://schemas.microsoft.com/office/powerpoint/2012/main" userId="S::hannahwright@rhs.org.uk::fb9fe3aa-f7eb-450d-99da-b2ab4321e1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1EE"/>
    <a:srgbClr val="F5D6A4"/>
    <a:srgbClr val="0052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18"/>
    <p:restoredTop sz="96405"/>
  </p:normalViewPr>
  <p:slideViewPr>
    <p:cSldViewPr snapToGrid="0" showGuides="1">
      <p:cViewPr varScale="1">
        <p:scale>
          <a:sx n="81" d="100"/>
          <a:sy n="81" d="100"/>
        </p:scale>
        <p:origin x="91" y="2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58D5-96C6-5003-EE0A-B24BAC6C76B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3E10D89-A941-0C15-E95D-A205FBAEFB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2FE310B-A3E8-F949-6B26-B1D6B8FFB24E}"/>
              </a:ext>
            </a:extLst>
          </p:cNvPr>
          <p:cNvSpPr>
            <a:spLocks noGrp="1"/>
          </p:cNvSpPr>
          <p:nvPr>
            <p:ph type="dt" sz="half" idx="10"/>
          </p:nvPr>
        </p:nvSpPr>
        <p:spPr/>
        <p:txBody>
          <a:bodyPr/>
          <a:lstStyle/>
          <a:p>
            <a:fld id="{66B31B12-0773-E648-A2D1-52B8B6A5DFF9}" type="datetimeFigureOut">
              <a:rPr lang="en-US" smtClean="0"/>
              <a:t>5/28/2024</a:t>
            </a:fld>
            <a:endParaRPr lang="en-US"/>
          </a:p>
        </p:txBody>
      </p:sp>
      <p:sp>
        <p:nvSpPr>
          <p:cNvPr id="5" name="Footer Placeholder 4">
            <a:extLst>
              <a:ext uri="{FF2B5EF4-FFF2-40B4-BE49-F238E27FC236}">
                <a16:creationId xmlns:a16="http://schemas.microsoft.com/office/drawing/2014/main" id="{728415F2-0DEF-6FC5-FB71-310E62620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7F4D9-03A8-1E58-630B-C05CCD37266B}"/>
              </a:ext>
            </a:extLst>
          </p:cNvPr>
          <p:cNvSpPr>
            <a:spLocks noGrp="1"/>
          </p:cNvSpPr>
          <p:nvPr>
            <p:ph type="sldNum" sz="quarter" idx="12"/>
          </p:nvPr>
        </p:nvSpPr>
        <p:spPr/>
        <p:txBody>
          <a:bodyPr/>
          <a:lstStyle/>
          <a:p>
            <a:fld id="{ABBE71E4-EBCB-BB4F-9DE5-ED8C725EF7F7}" type="slidenum">
              <a:rPr lang="en-US" smtClean="0"/>
              <a:t>‹#›</a:t>
            </a:fld>
            <a:endParaRPr lang="en-US"/>
          </a:p>
        </p:txBody>
      </p:sp>
    </p:spTree>
    <p:extLst>
      <p:ext uri="{BB962C8B-B14F-4D97-AF65-F5344CB8AC3E}">
        <p14:creationId xmlns:p14="http://schemas.microsoft.com/office/powerpoint/2010/main" val="437421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2169F-7DF3-920A-0D47-CA38D95E937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95F9F6F-6670-3A86-1352-1AA92483FD0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3B6C62B-B191-DFC0-14F8-F9AFA2D63262}"/>
              </a:ext>
            </a:extLst>
          </p:cNvPr>
          <p:cNvSpPr>
            <a:spLocks noGrp="1"/>
          </p:cNvSpPr>
          <p:nvPr>
            <p:ph type="dt" sz="half" idx="10"/>
          </p:nvPr>
        </p:nvSpPr>
        <p:spPr/>
        <p:txBody>
          <a:bodyPr/>
          <a:lstStyle/>
          <a:p>
            <a:fld id="{66B31B12-0773-E648-A2D1-52B8B6A5DFF9}" type="datetimeFigureOut">
              <a:rPr lang="en-US" smtClean="0"/>
              <a:t>5/28/2024</a:t>
            </a:fld>
            <a:endParaRPr lang="en-US"/>
          </a:p>
        </p:txBody>
      </p:sp>
      <p:sp>
        <p:nvSpPr>
          <p:cNvPr id="5" name="Footer Placeholder 4">
            <a:extLst>
              <a:ext uri="{FF2B5EF4-FFF2-40B4-BE49-F238E27FC236}">
                <a16:creationId xmlns:a16="http://schemas.microsoft.com/office/drawing/2014/main" id="{F5C31BBD-AA93-665A-79F0-DFC43E69C8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4F0220-CF06-7E06-C47E-291027C1A656}"/>
              </a:ext>
            </a:extLst>
          </p:cNvPr>
          <p:cNvSpPr>
            <a:spLocks noGrp="1"/>
          </p:cNvSpPr>
          <p:nvPr>
            <p:ph type="sldNum" sz="quarter" idx="12"/>
          </p:nvPr>
        </p:nvSpPr>
        <p:spPr/>
        <p:txBody>
          <a:bodyPr/>
          <a:lstStyle/>
          <a:p>
            <a:fld id="{ABBE71E4-EBCB-BB4F-9DE5-ED8C725EF7F7}" type="slidenum">
              <a:rPr lang="en-US" smtClean="0"/>
              <a:t>‹#›</a:t>
            </a:fld>
            <a:endParaRPr lang="en-US"/>
          </a:p>
        </p:txBody>
      </p:sp>
    </p:spTree>
    <p:extLst>
      <p:ext uri="{BB962C8B-B14F-4D97-AF65-F5344CB8AC3E}">
        <p14:creationId xmlns:p14="http://schemas.microsoft.com/office/powerpoint/2010/main" val="24594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301B15-08A9-D27C-859B-FBE2EA49E5F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A98F40D-08A1-FB64-86BE-946480F0ED7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3B661F2-645C-7E20-6B6E-7523A5AA9C2A}"/>
              </a:ext>
            </a:extLst>
          </p:cNvPr>
          <p:cNvSpPr>
            <a:spLocks noGrp="1"/>
          </p:cNvSpPr>
          <p:nvPr>
            <p:ph type="dt" sz="half" idx="10"/>
          </p:nvPr>
        </p:nvSpPr>
        <p:spPr/>
        <p:txBody>
          <a:bodyPr/>
          <a:lstStyle/>
          <a:p>
            <a:fld id="{66B31B12-0773-E648-A2D1-52B8B6A5DFF9}" type="datetimeFigureOut">
              <a:rPr lang="en-US" smtClean="0"/>
              <a:t>5/28/2024</a:t>
            </a:fld>
            <a:endParaRPr lang="en-US"/>
          </a:p>
        </p:txBody>
      </p:sp>
      <p:sp>
        <p:nvSpPr>
          <p:cNvPr id="5" name="Footer Placeholder 4">
            <a:extLst>
              <a:ext uri="{FF2B5EF4-FFF2-40B4-BE49-F238E27FC236}">
                <a16:creationId xmlns:a16="http://schemas.microsoft.com/office/drawing/2014/main" id="{36B6421A-92B7-62B9-F7EF-8620F59BC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4D6F7-E5D0-B89B-2C61-F07652C51BCF}"/>
              </a:ext>
            </a:extLst>
          </p:cNvPr>
          <p:cNvSpPr>
            <a:spLocks noGrp="1"/>
          </p:cNvSpPr>
          <p:nvPr>
            <p:ph type="sldNum" sz="quarter" idx="12"/>
          </p:nvPr>
        </p:nvSpPr>
        <p:spPr/>
        <p:txBody>
          <a:bodyPr/>
          <a:lstStyle/>
          <a:p>
            <a:fld id="{ABBE71E4-EBCB-BB4F-9DE5-ED8C725EF7F7}" type="slidenum">
              <a:rPr lang="en-US" smtClean="0"/>
              <a:t>‹#›</a:t>
            </a:fld>
            <a:endParaRPr lang="en-US"/>
          </a:p>
        </p:txBody>
      </p:sp>
    </p:spTree>
    <p:extLst>
      <p:ext uri="{BB962C8B-B14F-4D97-AF65-F5344CB8AC3E}">
        <p14:creationId xmlns:p14="http://schemas.microsoft.com/office/powerpoint/2010/main" val="2023535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45912-74DC-4B7F-A5E4-042098490D0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F697DF6-25C7-C855-068B-4188032D962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A47A75D-ADD8-3780-AAF4-55B77397C731}"/>
              </a:ext>
            </a:extLst>
          </p:cNvPr>
          <p:cNvSpPr>
            <a:spLocks noGrp="1"/>
          </p:cNvSpPr>
          <p:nvPr>
            <p:ph type="dt" sz="half" idx="10"/>
          </p:nvPr>
        </p:nvSpPr>
        <p:spPr/>
        <p:txBody>
          <a:bodyPr/>
          <a:lstStyle/>
          <a:p>
            <a:fld id="{66B31B12-0773-E648-A2D1-52B8B6A5DFF9}" type="datetimeFigureOut">
              <a:rPr lang="en-US" smtClean="0"/>
              <a:t>5/28/2024</a:t>
            </a:fld>
            <a:endParaRPr lang="en-US"/>
          </a:p>
        </p:txBody>
      </p:sp>
      <p:sp>
        <p:nvSpPr>
          <p:cNvPr id="5" name="Footer Placeholder 4">
            <a:extLst>
              <a:ext uri="{FF2B5EF4-FFF2-40B4-BE49-F238E27FC236}">
                <a16:creationId xmlns:a16="http://schemas.microsoft.com/office/drawing/2014/main" id="{A7603CDA-0885-6077-D10C-01EE68052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C02A82-98BE-3CF0-459C-7B5E2DB4EA70}"/>
              </a:ext>
            </a:extLst>
          </p:cNvPr>
          <p:cNvSpPr>
            <a:spLocks noGrp="1"/>
          </p:cNvSpPr>
          <p:nvPr>
            <p:ph type="sldNum" sz="quarter" idx="12"/>
          </p:nvPr>
        </p:nvSpPr>
        <p:spPr/>
        <p:txBody>
          <a:bodyPr/>
          <a:lstStyle/>
          <a:p>
            <a:fld id="{ABBE71E4-EBCB-BB4F-9DE5-ED8C725EF7F7}" type="slidenum">
              <a:rPr lang="en-US" smtClean="0"/>
              <a:t>‹#›</a:t>
            </a:fld>
            <a:endParaRPr lang="en-US"/>
          </a:p>
        </p:txBody>
      </p:sp>
    </p:spTree>
    <p:extLst>
      <p:ext uri="{BB962C8B-B14F-4D97-AF65-F5344CB8AC3E}">
        <p14:creationId xmlns:p14="http://schemas.microsoft.com/office/powerpoint/2010/main" val="370819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EF064-DB25-AA5E-23F4-0F4C38AE4D4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3A4202A-6936-7F60-BDFD-3E43079407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1472B12-BA05-1A11-D579-3FD520C77118}"/>
              </a:ext>
            </a:extLst>
          </p:cNvPr>
          <p:cNvSpPr>
            <a:spLocks noGrp="1"/>
          </p:cNvSpPr>
          <p:nvPr>
            <p:ph type="dt" sz="half" idx="10"/>
          </p:nvPr>
        </p:nvSpPr>
        <p:spPr/>
        <p:txBody>
          <a:bodyPr/>
          <a:lstStyle/>
          <a:p>
            <a:fld id="{66B31B12-0773-E648-A2D1-52B8B6A5DFF9}" type="datetimeFigureOut">
              <a:rPr lang="en-US" smtClean="0"/>
              <a:t>5/28/2024</a:t>
            </a:fld>
            <a:endParaRPr lang="en-US"/>
          </a:p>
        </p:txBody>
      </p:sp>
      <p:sp>
        <p:nvSpPr>
          <p:cNvPr id="5" name="Footer Placeholder 4">
            <a:extLst>
              <a:ext uri="{FF2B5EF4-FFF2-40B4-BE49-F238E27FC236}">
                <a16:creationId xmlns:a16="http://schemas.microsoft.com/office/drawing/2014/main" id="{3A868AA2-0FAE-5E48-B985-251EF8C7E1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B3EADF-1500-751B-E8D3-D7EC6CBEF63E}"/>
              </a:ext>
            </a:extLst>
          </p:cNvPr>
          <p:cNvSpPr>
            <a:spLocks noGrp="1"/>
          </p:cNvSpPr>
          <p:nvPr>
            <p:ph type="sldNum" sz="quarter" idx="12"/>
          </p:nvPr>
        </p:nvSpPr>
        <p:spPr/>
        <p:txBody>
          <a:bodyPr/>
          <a:lstStyle/>
          <a:p>
            <a:fld id="{ABBE71E4-EBCB-BB4F-9DE5-ED8C725EF7F7}" type="slidenum">
              <a:rPr lang="en-US" smtClean="0"/>
              <a:t>‹#›</a:t>
            </a:fld>
            <a:endParaRPr lang="en-US"/>
          </a:p>
        </p:txBody>
      </p:sp>
    </p:spTree>
    <p:extLst>
      <p:ext uri="{BB962C8B-B14F-4D97-AF65-F5344CB8AC3E}">
        <p14:creationId xmlns:p14="http://schemas.microsoft.com/office/powerpoint/2010/main" val="3918483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A8FB-6D11-E069-4439-2A0D2EA8BDF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40CAB90-94E8-C16F-45E6-4B1A29ED2B8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8240A5-D004-48F1-4263-B7798F8CEEB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EA47023-7AF3-085B-3CAD-3903338E769F}"/>
              </a:ext>
            </a:extLst>
          </p:cNvPr>
          <p:cNvSpPr>
            <a:spLocks noGrp="1"/>
          </p:cNvSpPr>
          <p:nvPr>
            <p:ph type="dt" sz="half" idx="10"/>
          </p:nvPr>
        </p:nvSpPr>
        <p:spPr/>
        <p:txBody>
          <a:bodyPr/>
          <a:lstStyle/>
          <a:p>
            <a:fld id="{66B31B12-0773-E648-A2D1-52B8B6A5DFF9}" type="datetimeFigureOut">
              <a:rPr lang="en-US" smtClean="0"/>
              <a:t>5/28/2024</a:t>
            </a:fld>
            <a:endParaRPr lang="en-US"/>
          </a:p>
        </p:txBody>
      </p:sp>
      <p:sp>
        <p:nvSpPr>
          <p:cNvPr id="6" name="Footer Placeholder 5">
            <a:extLst>
              <a:ext uri="{FF2B5EF4-FFF2-40B4-BE49-F238E27FC236}">
                <a16:creationId xmlns:a16="http://schemas.microsoft.com/office/drawing/2014/main" id="{01FF9E81-663E-CE55-E8F9-C089283780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783BC0-2830-0F85-DBF5-FBC1AF3A7BBC}"/>
              </a:ext>
            </a:extLst>
          </p:cNvPr>
          <p:cNvSpPr>
            <a:spLocks noGrp="1"/>
          </p:cNvSpPr>
          <p:nvPr>
            <p:ph type="sldNum" sz="quarter" idx="12"/>
          </p:nvPr>
        </p:nvSpPr>
        <p:spPr/>
        <p:txBody>
          <a:bodyPr/>
          <a:lstStyle/>
          <a:p>
            <a:fld id="{ABBE71E4-EBCB-BB4F-9DE5-ED8C725EF7F7}" type="slidenum">
              <a:rPr lang="en-US" smtClean="0"/>
              <a:t>‹#›</a:t>
            </a:fld>
            <a:endParaRPr lang="en-US"/>
          </a:p>
        </p:txBody>
      </p:sp>
    </p:spTree>
    <p:extLst>
      <p:ext uri="{BB962C8B-B14F-4D97-AF65-F5344CB8AC3E}">
        <p14:creationId xmlns:p14="http://schemas.microsoft.com/office/powerpoint/2010/main" val="615211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C3ED8-DA10-C916-409E-436434F8A62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371988D-B0E2-6623-1521-C174659A8B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6901010-F683-A465-E17D-C1005715BC0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166BEE0-1D74-4908-BBB0-CD780D9867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4CCE607-0C0E-7921-92AE-C954995B9F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9C03C0D-E3CB-C4E4-F49C-99ADD82589BF}"/>
              </a:ext>
            </a:extLst>
          </p:cNvPr>
          <p:cNvSpPr>
            <a:spLocks noGrp="1"/>
          </p:cNvSpPr>
          <p:nvPr>
            <p:ph type="dt" sz="half" idx="10"/>
          </p:nvPr>
        </p:nvSpPr>
        <p:spPr/>
        <p:txBody>
          <a:bodyPr/>
          <a:lstStyle/>
          <a:p>
            <a:fld id="{66B31B12-0773-E648-A2D1-52B8B6A5DFF9}" type="datetimeFigureOut">
              <a:rPr lang="en-US" smtClean="0"/>
              <a:t>5/28/2024</a:t>
            </a:fld>
            <a:endParaRPr lang="en-US"/>
          </a:p>
        </p:txBody>
      </p:sp>
      <p:sp>
        <p:nvSpPr>
          <p:cNvPr id="8" name="Footer Placeholder 7">
            <a:extLst>
              <a:ext uri="{FF2B5EF4-FFF2-40B4-BE49-F238E27FC236}">
                <a16:creationId xmlns:a16="http://schemas.microsoft.com/office/drawing/2014/main" id="{1D1FC4FB-D129-C6F7-2AA1-C952B33EDD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A1F158-0499-F397-BC65-4499911BFFAB}"/>
              </a:ext>
            </a:extLst>
          </p:cNvPr>
          <p:cNvSpPr>
            <a:spLocks noGrp="1"/>
          </p:cNvSpPr>
          <p:nvPr>
            <p:ph type="sldNum" sz="quarter" idx="12"/>
          </p:nvPr>
        </p:nvSpPr>
        <p:spPr/>
        <p:txBody>
          <a:bodyPr/>
          <a:lstStyle/>
          <a:p>
            <a:fld id="{ABBE71E4-EBCB-BB4F-9DE5-ED8C725EF7F7}" type="slidenum">
              <a:rPr lang="en-US" smtClean="0"/>
              <a:t>‹#›</a:t>
            </a:fld>
            <a:endParaRPr lang="en-US"/>
          </a:p>
        </p:txBody>
      </p:sp>
    </p:spTree>
    <p:extLst>
      <p:ext uri="{BB962C8B-B14F-4D97-AF65-F5344CB8AC3E}">
        <p14:creationId xmlns:p14="http://schemas.microsoft.com/office/powerpoint/2010/main" val="46429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380A2-5558-2364-22D3-567320B6DDD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E8860EA-C1E9-FB3B-6C55-56466CA569E4}"/>
              </a:ext>
            </a:extLst>
          </p:cNvPr>
          <p:cNvSpPr>
            <a:spLocks noGrp="1"/>
          </p:cNvSpPr>
          <p:nvPr>
            <p:ph type="dt" sz="half" idx="10"/>
          </p:nvPr>
        </p:nvSpPr>
        <p:spPr/>
        <p:txBody>
          <a:bodyPr/>
          <a:lstStyle/>
          <a:p>
            <a:fld id="{66B31B12-0773-E648-A2D1-52B8B6A5DFF9}" type="datetimeFigureOut">
              <a:rPr lang="en-US" smtClean="0"/>
              <a:t>5/28/2024</a:t>
            </a:fld>
            <a:endParaRPr lang="en-US"/>
          </a:p>
        </p:txBody>
      </p:sp>
      <p:sp>
        <p:nvSpPr>
          <p:cNvPr id="4" name="Footer Placeholder 3">
            <a:extLst>
              <a:ext uri="{FF2B5EF4-FFF2-40B4-BE49-F238E27FC236}">
                <a16:creationId xmlns:a16="http://schemas.microsoft.com/office/drawing/2014/main" id="{FDB5ED0D-CF70-FA52-5CC2-3A85DE1C00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9DD952-712C-636C-3FC7-8F111112EAE2}"/>
              </a:ext>
            </a:extLst>
          </p:cNvPr>
          <p:cNvSpPr>
            <a:spLocks noGrp="1"/>
          </p:cNvSpPr>
          <p:nvPr>
            <p:ph type="sldNum" sz="quarter" idx="12"/>
          </p:nvPr>
        </p:nvSpPr>
        <p:spPr/>
        <p:txBody>
          <a:bodyPr/>
          <a:lstStyle/>
          <a:p>
            <a:fld id="{ABBE71E4-EBCB-BB4F-9DE5-ED8C725EF7F7}" type="slidenum">
              <a:rPr lang="en-US" smtClean="0"/>
              <a:t>‹#›</a:t>
            </a:fld>
            <a:endParaRPr lang="en-US"/>
          </a:p>
        </p:txBody>
      </p:sp>
    </p:spTree>
    <p:extLst>
      <p:ext uri="{BB962C8B-B14F-4D97-AF65-F5344CB8AC3E}">
        <p14:creationId xmlns:p14="http://schemas.microsoft.com/office/powerpoint/2010/main" val="303734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5093B3-BB74-4F4E-8AA6-549426E0B2C3}"/>
              </a:ext>
            </a:extLst>
          </p:cNvPr>
          <p:cNvSpPr>
            <a:spLocks noGrp="1"/>
          </p:cNvSpPr>
          <p:nvPr>
            <p:ph type="dt" sz="half" idx="10"/>
          </p:nvPr>
        </p:nvSpPr>
        <p:spPr/>
        <p:txBody>
          <a:bodyPr/>
          <a:lstStyle/>
          <a:p>
            <a:fld id="{66B31B12-0773-E648-A2D1-52B8B6A5DFF9}" type="datetimeFigureOut">
              <a:rPr lang="en-US" smtClean="0"/>
              <a:t>5/28/2024</a:t>
            </a:fld>
            <a:endParaRPr lang="en-US"/>
          </a:p>
        </p:txBody>
      </p:sp>
      <p:sp>
        <p:nvSpPr>
          <p:cNvPr id="3" name="Footer Placeholder 2">
            <a:extLst>
              <a:ext uri="{FF2B5EF4-FFF2-40B4-BE49-F238E27FC236}">
                <a16:creationId xmlns:a16="http://schemas.microsoft.com/office/drawing/2014/main" id="{88DBAAD9-BE35-8EEE-F6D7-8B00C4A7E0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C3730B-E162-5AFF-2C9C-16434AA8087A}"/>
              </a:ext>
            </a:extLst>
          </p:cNvPr>
          <p:cNvSpPr>
            <a:spLocks noGrp="1"/>
          </p:cNvSpPr>
          <p:nvPr>
            <p:ph type="sldNum" sz="quarter" idx="12"/>
          </p:nvPr>
        </p:nvSpPr>
        <p:spPr/>
        <p:txBody>
          <a:bodyPr/>
          <a:lstStyle/>
          <a:p>
            <a:fld id="{ABBE71E4-EBCB-BB4F-9DE5-ED8C725EF7F7}" type="slidenum">
              <a:rPr lang="en-US" smtClean="0"/>
              <a:t>‹#›</a:t>
            </a:fld>
            <a:endParaRPr lang="en-US"/>
          </a:p>
        </p:txBody>
      </p:sp>
    </p:spTree>
    <p:extLst>
      <p:ext uri="{BB962C8B-B14F-4D97-AF65-F5344CB8AC3E}">
        <p14:creationId xmlns:p14="http://schemas.microsoft.com/office/powerpoint/2010/main" val="66743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3AD71-B81A-84B3-E6CF-780EA932C8F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0A84397-6B1A-D38F-1162-1AA257AED8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CA22F3E-050E-AAB2-5F6F-73C6D0B144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95C96D-BA9A-9449-A29C-66B44E3C9A9A}"/>
              </a:ext>
            </a:extLst>
          </p:cNvPr>
          <p:cNvSpPr>
            <a:spLocks noGrp="1"/>
          </p:cNvSpPr>
          <p:nvPr>
            <p:ph type="dt" sz="half" idx="10"/>
          </p:nvPr>
        </p:nvSpPr>
        <p:spPr/>
        <p:txBody>
          <a:bodyPr/>
          <a:lstStyle/>
          <a:p>
            <a:fld id="{66B31B12-0773-E648-A2D1-52B8B6A5DFF9}" type="datetimeFigureOut">
              <a:rPr lang="en-US" smtClean="0"/>
              <a:t>5/28/2024</a:t>
            </a:fld>
            <a:endParaRPr lang="en-US"/>
          </a:p>
        </p:txBody>
      </p:sp>
      <p:sp>
        <p:nvSpPr>
          <p:cNvPr id="6" name="Footer Placeholder 5">
            <a:extLst>
              <a:ext uri="{FF2B5EF4-FFF2-40B4-BE49-F238E27FC236}">
                <a16:creationId xmlns:a16="http://schemas.microsoft.com/office/drawing/2014/main" id="{92CF3EFF-61D5-7221-9257-E8C07834EA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4C2E85-1572-2329-7D4C-3929D8088D88}"/>
              </a:ext>
            </a:extLst>
          </p:cNvPr>
          <p:cNvSpPr>
            <a:spLocks noGrp="1"/>
          </p:cNvSpPr>
          <p:nvPr>
            <p:ph type="sldNum" sz="quarter" idx="12"/>
          </p:nvPr>
        </p:nvSpPr>
        <p:spPr/>
        <p:txBody>
          <a:bodyPr/>
          <a:lstStyle/>
          <a:p>
            <a:fld id="{ABBE71E4-EBCB-BB4F-9DE5-ED8C725EF7F7}" type="slidenum">
              <a:rPr lang="en-US" smtClean="0"/>
              <a:t>‹#›</a:t>
            </a:fld>
            <a:endParaRPr lang="en-US"/>
          </a:p>
        </p:txBody>
      </p:sp>
    </p:spTree>
    <p:extLst>
      <p:ext uri="{BB962C8B-B14F-4D97-AF65-F5344CB8AC3E}">
        <p14:creationId xmlns:p14="http://schemas.microsoft.com/office/powerpoint/2010/main" val="781946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4A1E-F261-C2D5-4664-AC9CAE67418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D12E80D-D38D-61BC-7299-53A4AC752B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47DE75-9AD2-D0B0-BB06-E9587EA069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58C45C7-8476-3095-9797-03A3F72698F0}"/>
              </a:ext>
            </a:extLst>
          </p:cNvPr>
          <p:cNvSpPr>
            <a:spLocks noGrp="1"/>
          </p:cNvSpPr>
          <p:nvPr>
            <p:ph type="dt" sz="half" idx="10"/>
          </p:nvPr>
        </p:nvSpPr>
        <p:spPr/>
        <p:txBody>
          <a:bodyPr/>
          <a:lstStyle/>
          <a:p>
            <a:fld id="{66B31B12-0773-E648-A2D1-52B8B6A5DFF9}" type="datetimeFigureOut">
              <a:rPr lang="en-US" smtClean="0"/>
              <a:t>5/28/2024</a:t>
            </a:fld>
            <a:endParaRPr lang="en-US"/>
          </a:p>
        </p:txBody>
      </p:sp>
      <p:sp>
        <p:nvSpPr>
          <p:cNvPr id="6" name="Footer Placeholder 5">
            <a:extLst>
              <a:ext uri="{FF2B5EF4-FFF2-40B4-BE49-F238E27FC236}">
                <a16:creationId xmlns:a16="http://schemas.microsoft.com/office/drawing/2014/main" id="{D094FAAE-DF1E-3D65-E525-8BB68A1BED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02822-2E5A-509A-9077-7C64369EE8C4}"/>
              </a:ext>
            </a:extLst>
          </p:cNvPr>
          <p:cNvSpPr>
            <a:spLocks noGrp="1"/>
          </p:cNvSpPr>
          <p:nvPr>
            <p:ph type="sldNum" sz="quarter" idx="12"/>
          </p:nvPr>
        </p:nvSpPr>
        <p:spPr/>
        <p:txBody>
          <a:bodyPr/>
          <a:lstStyle/>
          <a:p>
            <a:fld id="{ABBE71E4-EBCB-BB4F-9DE5-ED8C725EF7F7}" type="slidenum">
              <a:rPr lang="en-US" smtClean="0"/>
              <a:t>‹#›</a:t>
            </a:fld>
            <a:endParaRPr lang="en-US"/>
          </a:p>
        </p:txBody>
      </p:sp>
    </p:spTree>
    <p:extLst>
      <p:ext uri="{BB962C8B-B14F-4D97-AF65-F5344CB8AC3E}">
        <p14:creationId xmlns:p14="http://schemas.microsoft.com/office/powerpoint/2010/main" val="1481687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02F4C1-DF59-6E8F-7761-DBDC1C813F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E8D3F01-838A-A086-7C0E-EA0294C4A6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1E66E4-CAE8-4AFD-8DD9-DEB3F415C7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31B12-0773-E648-A2D1-52B8B6A5DFF9}" type="datetimeFigureOut">
              <a:rPr lang="en-US" smtClean="0"/>
              <a:t>5/28/2024</a:t>
            </a:fld>
            <a:endParaRPr lang="en-US"/>
          </a:p>
        </p:txBody>
      </p:sp>
      <p:sp>
        <p:nvSpPr>
          <p:cNvPr id="5" name="Footer Placeholder 4">
            <a:extLst>
              <a:ext uri="{FF2B5EF4-FFF2-40B4-BE49-F238E27FC236}">
                <a16:creationId xmlns:a16="http://schemas.microsoft.com/office/drawing/2014/main" id="{F346B205-C0F6-D602-EFE3-1D4A335008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C84200-2A86-DC86-E7D4-97F3048E52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E71E4-EBCB-BB4F-9DE5-ED8C725EF7F7}" type="slidenum">
              <a:rPr lang="en-US" smtClean="0"/>
              <a:t>‹#›</a:t>
            </a:fld>
            <a:endParaRPr lang="en-US"/>
          </a:p>
        </p:txBody>
      </p:sp>
    </p:spTree>
    <p:extLst>
      <p:ext uri="{BB962C8B-B14F-4D97-AF65-F5344CB8AC3E}">
        <p14:creationId xmlns:p14="http://schemas.microsoft.com/office/powerpoint/2010/main" val="1102489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4.xml"/><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slide" Target="slide5.xml"/><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 Target="slide7.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1.png"/><Relationship Id="rId3" Type="http://schemas.openxmlformats.org/officeDocument/2006/relationships/hyperlink" Target="https://schoolgardening.rhs.org.uk/getmedia/aaea04b0-e9f0-4129-b386-6a339dba7c75/Radio-2-RHS-Big-Bee-Challenge_Flower-Power" TargetMode="External"/><Relationship Id="rId7" Type="http://schemas.openxmlformats.org/officeDocument/2006/relationships/image" Target="../media/image9.pn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schoolgardening.rhs.org.uk/getmedia/da6d70ef-949b-4bac-bd5d-a534f16d881f/Radio-2-RHS-Big-Bee-Challenge_Providing-Shelter" TargetMode="External"/><Relationship Id="rId11" Type="http://schemas.openxmlformats.org/officeDocument/2006/relationships/slide" Target="slide8.xml"/><Relationship Id="rId5" Type="http://schemas.openxmlformats.org/officeDocument/2006/relationships/hyperlink" Target="https://schoolgardening.rhs.org.uk/getmedia/2e805092-23b8-4551-b755-6a45f7e9092c/Radio-2-RHS-Big-Bee-Challenge_Water-Features" TargetMode="External"/><Relationship Id="rId10" Type="http://schemas.openxmlformats.org/officeDocument/2006/relationships/image" Target="../media/image13.jpeg"/><Relationship Id="rId4" Type="http://schemas.openxmlformats.org/officeDocument/2006/relationships/hyperlink" Target="https://schoolgardening.rhs.org.uk/getmedia/880bcc33-fa30-46da-b50b-6c2688b315b7/Radio-2-RHS-Big-Bee-Challenge_Trees-and-Shrubs" TargetMode="External"/><Relationship Id="rId9" Type="http://schemas.openxmlformats.org/officeDocument/2006/relationships/image" Target="../media/image12.jpeg"/><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E7CD97D-004B-AF1C-8E0E-3337E16B346F}"/>
              </a:ext>
            </a:extLst>
          </p:cNvPr>
          <p:cNvSpPr/>
          <p:nvPr/>
        </p:nvSpPr>
        <p:spPr>
          <a:xfrm>
            <a:off x="-3" y="810705"/>
            <a:ext cx="12192003" cy="5498019"/>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 name="Rectangle 2">
            <a:extLst>
              <a:ext uri="{FF2B5EF4-FFF2-40B4-BE49-F238E27FC236}">
                <a16:creationId xmlns:a16="http://schemas.microsoft.com/office/drawing/2014/main" id="{520975BA-A07F-396D-6CD4-C0D3A68B4AA4}"/>
              </a:ext>
            </a:extLst>
          </p:cNvPr>
          <p:cNvSpPr/>
          <p:nvPr/>
        </p:nvSpPr>
        <p:spPr>
          <a:xfrm>
            <a:off x="-3" y="951875"/>
            <a:ext cx="12192003" cy="5356849"/>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21361" y="487362"/>
            <a:ext cx="549277" cy="12192002"/>
          </a:xfrm>
          <a:prstGeom prst="rect">
            <a:avLst/>
          </a:prstGeom>
        </p:spPr>
      </p:pic>
      <p:sp>
        <p:nvSpPr>
          <p:cNvPr id="12" name="Rectangle 11">
            <a:extLst>
              <a:ext uri="{FF2B5EF4-FFF2-40B4-BE49-F238E27FC236}">
                <a16:creationId xmlns:a16="http://schemas.microsoft.com/office/drawing/2014/main" id="{4DD8BEE1-9D5E-3558-FD58-DBFB6F16CB55}"/>
              </a:ext>
            </a:extLst>
          </p:cNvPr>
          <p:cNvSpPr/>
          <p:nvPr/>
        </p:nvSpPr>
        <p:spPr>
          <a:xfrm>
            <a:off x="557086" y="2481837"/>
            <a:ext cx="11386757" cy="3621730"/>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D614D72-0A66-D221-7733-4672C4A161EF}"/>
              </a:ext>
            </a:extLst>
          </p:cNvPr>
          <p:cNvSpPr txBox="1"/>
          <p:nvPr/>
        </p:nvSpPr>
        <p:spPr>
          <a:xfrm>
            <a:off x="662422" y="3065275"/>
            <a:ext cx="7786278" cy="2677656"/>
          </a:xfrm>
          <a:prstGeom prst="rect">
            <a:avLst/>
          </a:prstGeom>
          <a:noFill/>
        </p:spPr>
        <p:txBody>
          <a:bodyPr wrap="square">
            <a:spAutoFit/>
          </a:bodyPr>
          <a:lstStyle/>
          <a:p>
            <a:pPr marL="0" indent="0">
              <a:spcAft>
                <a:spcPts val="600"/>
              </a:spcAft>
              <a:buNone/>
            </a:pPr>
            <a:r>
              <a:rPr lang="en-GB" sz="2000" dirty="0">
                <a:solidFill>
                  <a:srgbClr val="005248"/>
                </a:solidFill>
              </a:rPr>
              <a:t>We can make a difference. Our actions can make change happen. </a:t>
            </a:r>
          </a:p>
          <a:p>
            <a:pPr marL="0" indent="0">
              <a:spcAft>
                <a:spcPts val="600"/>
              </a:spcAft>
              <a:buNone/>
            </a:pPr>
            <a:r>
              <a:rPr lang="en-GB" sz="1600" dirty="0">
                <a:solidFill>
                  <a:srgbClr val="005248"/>
                </a:solidFill>
              </a:rPr>
              <a:t>The number of bees and other pollinating insects is declining. </a:t>
            </a:r>
            <a:br>
              <a:rPr lang="en-GB" sz="1600" dirty="0">
                <a:solidFill>
                  <a:srgbClr val="005248"/>
                </a:solidFill>
              </a:rPr>
            </a:br>
            <a:r>
              <a:rPr lang="en-GB" sz="1600" dirty="0">
                <a:solidFill>
                  <a:srgbClr val="005248"/>
                </a:solidFill>
              </a:rPr>
              <a:t>Here are some of the reasons why:</a:t>
            </a:r>
            <a:endParaRPr lang="en-GB" sz="1600" b="1" dirty="0">
              <a:solidFill>
                <a:srgbClr val="005248"/>
              </a:solidFill>
            </a:endParaRPr>
          </a:p>
          <a:p>
            <a:pPr marL="0" indent="0">
              <a:spcAft>
                <a:spcPts val="600"/>
              </a:spcAft>
              <a:buNone/>
            </a:pPr>
            <a:r>
              <a:rPr lang="en-GB" sz="1600" b="1" dirty="0">
                <a:solidFill>
                  <a:srgbClr val="005248"/>
                </a:solidFill>
              </a:rPr>
              <a:t>Environmental change is killing bees due to:</a:t>
            </a:r>
          </a:p>
          <a:p>
            <a:pPr marL="342900" indent="-342900">
              <a:spcAft>
                <a:spcPts val="600"/>
              </a:spcAft>
              <a:buFont typeface="+mj-lt"/>
              <a:buAutoNum type="arabicPeriod"/>
            </a:pPr>
            <a:r>
              <a:rPr lang="en-GB" sz="1600" dirty="0">
                <a:solidFill>
                  <a:srgbClr val="005248"/>
                </a:solidFill>
              </a:rPr>
              <a:t>Loss of habitat and nesting </a:t>
            </a:r>
            <a:r>
              <a:rPr lang="en-GB" sz="1600" dirty="0" smtClean="0">
                <a:solidFill>
                  <a:srgbClr val="005248"/>
                </a:solidFill>
              </a:rPr>
              <a:t>sites.</a:t>
            </a:r>
            <a:endParaRPr lang="en-GB" sz="1600" dirty="0">
              <a:solidFill>
                <a:srgbClr val="005248"/>
              </a:solidFill>
            </a:endParaRPr>
          </a:p>
          <a:p>
            <a:pPr marL="342900" indent="-342900">
              <a:spcAft>
                <a:spcPts val="600"/>
              </a:spcAft>
              <a:buFont typeface="+mj-lt"/>
              <a:buAutoNum type="arabicPeriod"/>
            </a:pPr>
            <a:r>
              <a:rPr lang="en-GB" sz="1600" dirty="0">
                <a:solidFill>
                  <a:srgbClr val="005248"/>
                </a:solidFill>
              </a:rPr>
              <a:t>Not enough flowering plants for bees to feed on. There are fewer flower-rich </a:t>
            </a:r>
            <a:r>
              <a:rPr lang="en-GB" sz="1600" b="1" dirty="0">
                <a:solidFill>
                  <a:srgbClr val="005248"/>
                </a:solidFill>
                <a:hlinkClick r:id="rId3" action="ppaction://hlinksldjump">
                  <a:extLst>
                    <a:ext uri="{A12FA001-AC4F-418D-AE19-62706E023703}">
                      <ahyp:hlinkClr xmlns:ahyp="http://schemas.microsoft.com/office/drawing/2018/hyperlinkcolor" xmlns="" val="tx"/>
                    </a:ext>
                  </a:extLst>
                </a:hlinkClick>
              </a:rPr>
              <a:t>verges</a:t>
            </a:r>
            <a:r>
              <a:rPr lang="en-GB" sz="1600" dirty="0">
                <a:solidFill>
                  <a:srgbClr val="005248"/>
                </a:solidFill>
              </a:rPr>
              <a:t>, hedgerows and </a:t>
            </a:r>
            <a:r>
              <a:rPr lang="en-GB" sz="1600" b="1" dirty="0">
                <a:solidFill>
                  <a:srgbClr val="005248"/>
                </a:solidFill>
                <a:hlinkClick r:id="rId4" action="ppaction://hlinksldjump">
                  <a:extLst>
                    <a:ext uri="{A12FA001-AC4F-418D-AE19-62706E023703}">
                      <ahyp:hlinkClr xmlns:ahyp="http://schemas.microsoft.com/office/drawing/2018/hyperlinkcolor" xmlns="" val="tx"/>
                    </a:ext>
                  </a:extLst>
                </a:hlinkClick>
              </a:rPr>
              <a:t>wildflower meadows</a:t>
            </a:r>
            <a:r>
              <a:rPr lang="en-GB" sz="1600" b="1" dirty="0">
                <a:solidFill>
                  <a:srgbClr val="005248"/>
                </a:solidFill>
              </a:rPr>
              <a:t> </a:t>
            </a:r>
            <a:r>
              <a:rPr lang="en-GB" sz="1600" dirty="0">
                <a:solidFill>
                  <a:srgbClr val="005248"/>
                </a:solidFill>
              </a:rPr>
              <a:t>than there were in the past. The remaining ones are often small and in poor condition. Bees find it difficult to fly the long distances between the remaining habitat patches to find, food, nest and breed. </a:t>
            </a:r>
            <a:endParaRPr lang="en-GB" sz="1400" i="1" dirty="0">
              <a:solidFill>
                <a:srgbClr val="005248"/>
              </a:solidFill>
            </a:endParaRPr>
          </a:p>
        </p:txBody>
      </p:sp>
      <p:grpSp>
        <p:nvGrpSpPr>
          <p:cNvPr id="18" name="Group 17">
            <a:extLst>
              <a:ext uri="{FF2B5EF4-FFF2-40B4-BE49-F238E27FC236}">
                <a16:creationId xmlns:a16="http://schemas.microsoft.com/office/drawing/2014/main" id="{E1F07380-A016-0EBE-77F7-D7BAB185A947}"/>
              </a:ext>
            </a:extLst>
          </p:cNvPr>
          <p:cNvGrpSpPr/>
          <p:nvPr/>
        </p:nvGrpSpPr>
        <p:grpSpPr>
          <a:xfrm flipH="1">
            <a:off x="5327447" y="1"/>
            <a:ext cx="4576369" cy="1678356"/>
            <a:chOff x="2738831" y="0"/>
            <a:chExt cx="3170187" cy="1162647"/>
          </a:xfrm>
        </p:grpSpPr>
        <p:pic>
          <p:nvPicPr>
            <p:cNvPr id="33" name="Picture 32">
              <a:extLst>
                <a:ext uri="{FF2B5EF4-FFF2-40B4-BE49-F238E27FC236}">
                  <a16:creationId xmlns:a16="http://schemas.microsoft.com/office/drawing/2014/main" id="{002F9909-E544-E1BD-BD60-7F4E2B3CEE1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3293"/>
            <a:stretch/>
          </p:blipFill>
          <p:spPr>
            <a:xfrm>
              <a:off x="2738831" y="0"/>
              <a:ext cx="2308049" cy="1162647"/>
            </a:xfrm>
            <a:prstGeom prst="rect">
              <a:avLst/>
            </a:prstGeom>
          </p:spPr>
        </p:pic>
        <p:pic>
          <p:nvPicPr>
            <p:cNvPr id="35" name="Picture 34">
              <a:extLst>
                <a:ext uri="{FF2B5EF4-FFF2-40B4-BE49-F238E27FC236}">
                  <a16:creationId xmlns:a16="http://schemas.microsoft.com/office/drawing/2014/main" id="{329B7DA8-294F-DD1C-A41E-DBF15118401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rot="6701938">
              <a:off x="5168102" y="315362"/>
              <a:ext cx="712780" cy="769052"/>
            </a:xfrm>
            <a:prstGeom prst="rect">
              <a:avLst/>
            </a:prstGeom>
          </p:spPr>
        </p:pic>
      </p:grpSp>
      <p:pic>
        <p:nvPicPr>
          <p:cNvPr id="4" name="Picture 3">
            <a:extLst>
              <a:ext uri="{FF2B5EF4-FFF2-40B4-BE49-F238E27FC236}">
                <a16:creationId xmlns:a16="http://schemas.microsoft.com/office/drawing/2014/main" id="{1EB9D72C-96F0-760A-0B3B-471270CFE7B8}"/>
              </a:ext>
            </a:extLst>
          </p:cNvPr>
          <p:cNvPicPr>
            <a:picLocks/>
          </p:cNvPicPr>
          <p:nvPr/>
        </p:nvPicPr>
        <p:blipFill rotWithShape="1">
          <a:blip r:embed="rId7" cstate="screen">
            <a:extLst>
              <a:ext uri="{28A0092B-C50C-407E-A947-70E740481C1C}">
                <a14:useLocalDpi xmlns:a14="http://schemas.microsoft.com/office/drawing/2010/main"/>
              </a:ext>
            </a:extLst>
          </a:blip>
          <a:srcRect l="355" t="26638" r="-355" b="9700"/>
          <a:stretch/>
        </p:blipFill>
        <p:spPr>
          <a:xfrm>
            <a:off x="8687797" y="4393768"/>
            <a:ext cx="3137654" cy="1498109"/>
          </a:xfrm>
          <a:prstGeom prst="rect">
            <a:avLst/>
          </a:prstGeom>
        </p:spPr>
      </p:pic>
      <p:sp>
        <p:nvSpPr>
          <p:cNvPr id="5" name="TextBox 4">
            <a:extLst>
              <a:ext uri="{FF2B5EF4-FFF2-40B4-BE49-F238E27FC236}">
                <a16:creationId xmlns:a16="http://schemas.microsoft.com/office/drawing/2014/main" id="{3E096953-F74C-F1A1-267A-66B69413C671}"/>
              </a:ext>
            </a:extLst>
          </p:cNvPr>
          <p:cNvSpPr txBox="1"/>
          <p:nvPr/>
        </p:nvSpPr>
        <p:spPr>
          <a:xfrm>
            <a:off x="8593832" y="5887213"/>
            <a:ext cx="3374439" cy="215444"/>
          </a:xfrm>
          <a:prstGeom prst="rect">
            <a:avLst/>
          </a:prstGeom>
          <a:noFill/>
        </p:spPr>
        <p:txBody>
          <a:bodyPr wrap="square">
            <a:spAutoFit/>
          </a:bodyPr>
          <a:lstStyle/>
          <a:p>
            <a:r>
              <a:rPr lang="en-GB" sz="800" dirty="0">
                <a:solidFill>
                  <a:srgbClr val="005248"/>
                </a:solidFill>
              </a:rPr>
              <a:t>Roadside verge without flowers</a:t>
            </a:r>
            <a:endParaRPr lang="en-US" sz="800" dirty="0">
              <a:solidFill>
                <a:srgbClr val="005248"/>
              </a:solidFill>
            </a:endParaRPr>
          </a:p>
        </p:txBody>
      </p:sp>
      <p:sp>
        <p:nvSpPr>
          <p:cNvPr id="13" name="Title 1">
            <a:extLst>
              <a:ext uri="{FF2B5EF4-FFF2-40B4-BE49-F238E27FC236}">
                <a16:creationId xmlns:a16="http://schemas.microsoft.com/office/drawing/2014/main" id="{1B81CA64-D73B-4639-8CCB-32A5A1218D88}"/>
              </a:ext>
            </a:extLst>
          </p:cNvPr>
          <p:cNvSpPr>
            <a:spLocks noGrp="1"/>
          </p:cNvSpPr>
          <p:nvPr>
            <p:ph type="ctrTitle"/>
          </p:nvPr>
        </p:nvSpPr>
        <p:spPr>
          <a:xfrm>
            <a:off x="475447" y="1094165"/>
            <a:ext cx="5451943" cy="901768"/>
          </a:xfrm>
        </p:spPr>
        <p:txBody>
          <a:bodyPr>
            <a:noAutofit/>
          </a:bodyPr>
          <a:lstStyle/>
          <a:p>
            <a:pPr algn="l"/>
            <a:r>
              <a:rPr lang="en-US" dirty="0">
                <a:solidFill>
                  <a:srgbClr val="EF7F1C"/>
                </a:solidFill>
                <a:latin typeface="Times New Roman" panose="02020603050405020304" pitchFamily="18" charset="0"/>
                <a:cs typeface="Times New Roman" panose="02020603050405020304" pitchFamily="18" charset="0"/>
              </a:rPr>
              <a:t>July</a:t>
            </a:r>
          </a:p>
        </p:txBody>
      </p:sp>
      <p:sp>
        <p:nvSpPr>
          <p:cNvPr id="14" name="TextBox 13">
            <a:extLst>
              <a:ext uri="{FF2B5EF4-FFF2-40B4-BE49-F238E27FC236}">
                <a16:creationId xmlns:a16="http://schemas.microsoft.com/office/drawing/2014/main" id="{B31EFCC3-0931-DFC0-D090-7C2C4F0B5C97}"/>
              </a:ext>
            </a:extLst>
          </p:cNvPr>
          <p:cNvSpPr txBox="1"/>
          <p:nvPr/>
        </p:nvSpPr>
        <p:spPr>
          <a:xfrm>
            <a:off x="467564" y="1940866"/>
            <a:ext cx="11476280" cy="430887"/>
          </a:xfrm>
          <a:prstGeom prst="rect">
            <a:avLst/>
          </a:prstGeom>
          <a:noFill/>
        </p:spPr>
        <p:txBody>
          <a:bodyPr wrap="square">
            <a:spAutoFit/>
          </a:bodyPr>
          <a:lstStyle/>
          <a:p>
            <a:pPr>
              <a:tabLst>
                <a:tab pos="3905250" algn="l"/>
              </a:tabLst>
            </a:pPr>
            <a:r>
              <a:rPr lang="en-GB" sz="2200" dirty="0">
                <a:solidFill>
                  <a:srgbClr val="005248"/>
                </a:solidFill>
              </a:rPr>
              <a:t>This </a:t>
            </a:r>
            <a:r>
              <a:rPr lang="en-GB" sz="2200" dirty="0" smtClean="0">
                <a:solidFill>
                  <a:srgbClr val="005248"/>
                </a:solidFill>
              </a:rPr>
              <a:t>month, </a:t>
            </a:r>
            <a:r>
              <a:rPr lang="en-GB" sz="2200" dirty="0">
                <a:solidFill>
                  <a:srgbClr val="005248"/>
                </a:solidFill>
              </a:rPr>
              <a:t>white-tailed bumblebee males are looking for new queens as </a:t>
            </a:r>
            <a:r>
              <a:rPr lang="en-GB" sz="2200" b="1" dirty="0">
                <a:solidFill>
                  <a:srgbClr val="005248"/>
                </a:solidFill>
                <a:hlinkClick r:id="rId8" action="ppaction://hlinksldjump">
                  <a:extLst>
                    <a:ext uri="{A12FA001-AC4F-418D-AE19-62706E023703}">
                      <ahyp:hlinkClr xmlns:ahyp="http://schemas.microsoft.com/office/drawing/2018/hyperlinkcolor" xmlns="" val="tx"/>
                    </a:ext>
                  </a:extLst>
                </a:hlinkClick>
              </a:rPr>
              <a:t>mates</a:t>
            </a:r>
            <a:r>
              <a:rPr lang="en-GB" sz="2200" dirty="0">
                <a:solidFill>
                  <a:srgbClr val="005248"/>
                </a:solidFill>
              </a:rPr>
              <a:t>.</a:t>
            </a:r>
          </a:p>
        </p:txBody>
      </p:sp>
      <p:pic>
        <p:nvPicPr>
          <p:cNvPr id="15" name="Picture 14">
            <a:extLst>
              <a:ext uri="{FF2B5EF4-FFF2-40B4-BE49-F238E27FC236}">
                <a16:creationId xmlns:a16="http://schemas.microsoft.com/office/drawing/2014/main" id="{112CDF3B-7DB2-D0B8-22B5-45D1F8CDC99F}"/>
              </a:ext>
            </a:extLst>
          </p:cNvPr>
          <p:cNvPicPr>
            <a:picLocks/>
          </p:cNvPicPr>
          <p:nvPr/>
        </p:nvPicPr>
        <p:blipFill>
          <a:blip r:embed="rId9" cstate="screen">
            <a:extLst>
              <a:ext uri="{28A0092B-C50C-407E-A947-70E740481C1C}">
                <a14:useLocalDpi xmlns:a14="http://schemas.microsoft.com/office/drawing/2010/main"/>
              </a:ext>
            </a:extLst>
          </a:blip>
          <a:srcRect t="14051" b="14051"/>
          <a:stretch/>
        </p:blipFill>
        <p:spPr>
          <a:xfrm>
            <a:off x="8687797" y="2634711"/>
            <a:ext cx="3126526" cy="1498109"/>
          </a:xfrm>
          <a:prstGeom prst="rect">
            <a:avLst/>
          </a:prstGeom>
        </p:spPr>
      </p:pic>
      <p:sp>
        <p:nvSpPr>
          <p:cNvPr id="16" name="TextBox 15">
            <a:extLst>
              <a:ext uri="{FF2B5EF4-FFF2-40B4-BE49-F238E27FC236}">
                <a16:creationId xmlns:a16="http://schemas.microsoft.com/office/drawing/2014/main" id="{5E3190D0-6A95-CDAE-B66A-0FE5FED909DF}"/>
              </a:ext>
            </a:extLst>
          </p:cNvPr>
          <p:cNvSpPr txBox="1"/>
          <p:nvPr/>
        </p:nvSpPr>
        <p:spPr>
          <a:xfrm>
            <a:off x="8593832" y="4135905"/>
            <a:ext cx="3374439" cy="215444"/>
          </a:xfrm>
          <a:prstGeom prst="rect">
            <a:avLst/>
          </a:prstGeom>
          <a:noFill/>
        </p:spPr>
        <p:txBody>
          <a:bodyPr wrap="square">
            <a:spAutoFit/>
          </a:bodyPr>
          <a:lstStyle/>
          <a:p>
            <a:r>
              <a:rPr lang="en-GB" sz="800" dirty="0">
                <a:solidFill>
                  <a:srgbClr val="005248"/>
                </a:solidFill>
              </a:rPr>
              <a:t>W</a:t>
            </a:r>
            <a:r>
              <a:rPr lang="en-GB" sz="800" dirty="0" smtClean="0">
                <a:solidFill>
                  <a:srgbClr val="005248"/>
                </a:solidFill>
              </a:rPr>
              <a:t>ildflower meadow</a:t>
            </a:r>
            <a:endParaRPr lang="en-US" sz="800" dirty="0">
              <a:solidFill>
                <a:srgbClr val="005248"/>
              </a:solidFill>
            </a:endParaRPr>
          </a:p>
        </p:txBody>
      </p:sp>
      <p:sp>
        <p:nvSpPr>
          <p:cNvPr id="17" name="TextBox 16">
            <a:extLst>
              <a:ext uri="{FF2B5EF4-FFF2-40B4-BE49-F238E27FC236}">
                <a16:creationId xmlns:a16="http://schemas.microsoft.com/office/drawing/2014/main" id="{2DC1399A-E32C-862E-B14F-4130419B3220}"/>
              </a:ext>
            </a:extLst>
          </p:cNvPr>
          <p:cNvSpPr txBox="1"/>
          <p:nvPr/>
        </p:nvSpPr>
        <p:spPr>
          <a:xfrm>
            <a:off x="662420" y="2577572"/>
            <a:ext cx="7895857" cy="461665"/>
          </a:xfrm>
          <a:prstGeom prst="rect">
            <a:avLst/>
          </a:prstGeom>
          <a:noFill/>
        </p:spPr>
        <p:txBody>
          <a:bodyPr wrap="square">
            <a:spAutoFit/>
          </a:bodyPr>
          <a:lstStyle/>
          <a:p>
            <a:r>
              <a:rPr lang="en-GB" sz="2400" dirty="0">
                <a:solidFill>
                  <a:srgbClr val="005248"/>
                </a:solidFill>
              </a:rPr>
              <a:t>Learn about: how we can help bees.</a:t>
            </a:r>
            <a:endParaRPr lang="en-GB" sz="2200" dirty="0">
              <a:solidFill>
                <a:srgbClr val="005248"/>
              </a:solidFill>
            </a:endParaRPr>
          </a:p>
        </p:txBody>
      </p:sp>
      <p:pic>
        <p:nvPicPr>
          <p:cNvPr id="6" name="Picture 5">
            <a:hlinkClick r:id="" action="ppaction://hlinkshowjump?jump=nextslide"/>
            <a:extLst>
              <a:ext uri="{FF2B5EF4-FFF2-40B4-BE49-F238E27FC236}">
                <a16:creationId xmlns:a16="http://schemas.microsoft.com/office/drawing/2014/main" id="{B2C1ADD1-10D1-2672-ACB3-33B40C758538}"/>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1327932" y="267915"/>
            <a:ext cx="313205" cy="270496"/>
          </a:xfrm>
          <a:prstGeom prst="rect">
            <a:avLst/>
          </a:prstGeom>
        </p:spPr>
      </p:pic>
      <p:pic>
        <p:nvPicPr>
          <p:cNvPr id="2" name="Picture 1">
            <a:extLst>
              <a:ext uri="{FF2B5EF4-FFF2-40B4-BE49-F238E27FC236}">
                <a16:creationId xmlns:a16="http://schemas.microsoft.com/office/drawing/2014/main" id="{E171910E-5C9F-E818-5C97-A985BAD027F5}"/>
              </a:ext>
            </a:extLst>
          </p:cNvPr>
          <p:cNvPicPr>
            <a:picLocks noChangeAspect="1"/>
          </p:cNvPicPr>
          <p:nvPr/>
        </p:nvPicPr>
        <p:blipFill>
          <a:blip r:embed="rId11"/>
          <a:srcRect/>
          <a:stretch/>
        </p:blipFill>
        <p:spPr>
          <a:xfrm>
            <a:off x="550863" y="326929"/>
            <a:ext cx="2354381" cy="483775"/>
          </a:xfrm>
          <a:prstGeom prst="rect">
            <a:avLst/>
          </a:prstGeom>
        </p:spPr>
      </p:pic>
      <p:sp>
        <p:nvSpPr>
          <p:cNvPr id="8" name="TextBox 7">
            <a:extLst>
              <a:ext uri="{FF2B5EF4-FFF2-40B4-BE49-F238E27FC236}">
                <a16:creationId xmlns:a16="http://schemas.microsoft.com/office/drawing/2014/main" id="{AB1F4A1D-3B36-804F-8EA9-42CD61D0FD49}"/>
              </a:ext>
            </a:extLst>
          </p:cNvPr>
          <p:cNvSpPr txBox="1"/>
          <p:nvPr/>
        </p:nvSpPr>
        <p:spPr>
          <a:xfrm>
            <a:off x="981946" y="5777124"/>
            <a:ext cx="2346598" cy="276999"/>
          </a:xfrm>
          <a:prstGeom prst="rect">
            <a:avLst/>
          </a:prstGeom>
          <a:noFill/>
        </p:spPr>
        <p:txBody>
          <a:bodyPr wrap="square">
            <a:spAutoFit/>
          </a:bodyPr>
          <a:lstStyle/>
          <a:p>
            <a:r>
              <a:rPr lang="en-GB" sz="1200" i="1" dirty="0">
                <a:solidFill>
                  <a:srgbClr val="005248"/>
                </a:solidFill>
              </a:rPr>
              <a:t>Continued on the next slide.</a:t>
            </a:r>
            <a:endParaRPr lang="en-US" sz="1200" dirty="0"/>
          </a:p>
        </p:txBody>
      </p:sp>
    </p:spTree>
    <p:extLst>
      <p:ext uri="{BB962C8B-B14F-4D97-AF65-F5344CB8AC3E}">
        <p14:creationId xmlns:p14="http://schemas.microsoft.com/office/powerpoint/2010/main" val="3784250761"/>
      </p:ext>
    </p:extLst>
  </p:cSld>
  <p:clrMapOvr>
    <a:masterClrMapping/>
  </p:clrMapOvr>
  <p:transition advClick="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57EE42-C267-2386-1D97-AEBEB415883C}"/>
              </a:ext>
            </a:extLst>
          </p:cNvPr>
          <p:cNvSpPr/>
          <p:nvPr/>
        </p:nvSpPr>
        <p:spPr>
          <a:xfrm>
            <a:off x="-3" y="951875"/>
            <a:ext cx="12192003" cy="5356849"/>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68CD0AA-1166-B9AE-EBE1-C4151DA4D7FA}"/>
              </a:ext>
            </a:extLst>
          </p:cNvPr>
          <p:cNvSpPr/>
          <p:nvPr/>
        </p:nvSpPr>
        <p:spPr>
          <a:xfrm>
            <a:off x="555551" y="1326280"/>
            <a:ext cx="11085586" cy="4668961"/>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21361" y="487362"/>
            <a:ext cx="549277" cy="12192002"/>
          </a:xfrm>
          <a:prstGeom prst="rect">
            <a:avLst/>
          </a:prstGeom>
        </p:spPr>
      </p:pic>
      <p:sp>
        <p:nvSpPr>
          <p:cNvPr id="10" name="TextBox 9">
            <a:extLst>
              <a:ext uri="{FF2B5EF4-FFF2-40B4-BE49-F238E27FC236}">
                <a16:creationId xmlns:a16="http://schemas.microsoft.com/office/drawing/2014/main" id="{537FEE45-3C80-25F5-555C-9DE5889FCB68}"/>
              </a:ext>
            </a:extLst>
          </p:cNvPr>
          <p:cNvSpPr txBox="1"/>
          <p:nvPr/>
        </p:nvSpPr>
        <p:spPr>
          <a:xfrm>
            <a:off x="6019797" y="5776213"/>
            <a:ext cx="4833652" cy="215444"/>
          </a:xfrm>
          <a:prstGeom prst="rect">
            <a:avLst/>
          </a:prstGeom>
          <a:noFill/>
        </p:spPr>
        <p:txBody>
          <a:bodyPr wrap="square" rtlCol="0">
            <a:spAutoFit/>
          </a:bodyPr>
          <a:lstStyle/>
          <a:p>
            <a:r>
              <a:rPr lang="en-GB" sz="800" dirty="0">
                <a:solidFill>
                  <a:srgbClr val="005248"/>
                </a:solidFill>
              </a:rPr>
              <a:t>Heavy rain in the summer can mean it is too wet for bees to fly and their nests may be flooded.</a:t>
            </a:r>
            <a:endParaRPr lang="en-GB" sz="800" baseline="-25000" dirty="0">
              <a:solidFill>
                <a:srgbClr val="005248"/>
              </a:solidFill>
            </a:endParaRPr>
          </a:p>
        </p:txBody>
      </p:sp>
      <p:pic>
        <p:nvPicPr>
          <p:cNvPr id="13" name="Picture 12">
            <a:extLst>
              <a:ext uri="{FF2B5EF4-FFF2-40B4-BE49-F238E27FC236}">
                <a16:creationId xmlns:a16="http://schemas.microsoft.com/office/drawing/2014/main" id="{598AA3C7-92FD-AF7A-B26D-46A0ED9C6F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3" t="1162" r="17402"/>
          <a:stretch/>
        </p:blipFill>
        <p:spPr>
          <a:xfrm>
            <a:off x="6096001" y="1481314"/>
            <a:ext cx="5419296" cy="4311834"/>
          </a:xfrm>
          <a:prstGeom prst="rect">
            <a:avLst/>
          </a:prstGeom>
        </p:spPr>
      </p:pic>
      <p:sp>
        <p:nvSpPr>
          <p:cNvPr id="14" name="TextBox 13">
            <a:extLst>
              <a:ext uri="{FF2B5EF4-FFF2-40B4-BE49-F238E27FC236}">
                <a16:creationId xmlns:a16="http://schemas.microsoft.com/office/drawing/2014/main" id="{43FB267C-F1B2-3292-AFC0-8B730E183D13}"/>
              </a:ext>
            </a:extLst>
          </p:cNvPr>
          <p:cNvSpPr txBox="1"/>
          <p:nvPr/>
        </p:nvSpPr>
        <p:spPr>
          <a:xfrm>
            <a:off x="662423" y="1481313"/>
            <a:ext cx="5149441" cy="3585597"/>
          </a:xfrm>
          <a:prstGeom prst="rect">
            <a:avLst/>
          </a:prstGeom>
          <a:noFill/>
        </p:spPr>
        <p:txBody>
          <a:bodyPr wrap="square">
            <a:spAutoFit/>
          </a:bodyPr>
          <a:lstStyle/>
          <a:p>
            <a:pPr marL="342900" indent="-342900">
              <a:spcAft>
                <a:spcPts val="600"/>
              </a:spcAft>
              <a:buFont typeface="+mj-lt"/>
              <a:buAutoNum type="arabicPeriod" startAt="3"/>
            </a:pPr>
            <a:r>
              <a:rPr lang="en-GB" sz="1600" dirty="0">
                <a:solidFill>
                  <a:srgbClr val="005248"/>
                </a:solidFill>
              </a:rPr>
              <a:t>Climate change is causing weather and temperatures around the world to change. This means it may be too hot or too wet for some species of bee to survive.</a:t>
            </a:r>
          </a:p>
          <a:p>
            <a:pPr marL="342900" indent="-342900">
              <a:spcAft>
                <a:spcPts val="600"/>
              </a:spcAft>
              <a:buFont typeface="+mj-lt"/>
              <a:buAutoNum type="arabicPeriod" startAt="3"/>
            </a:pPr>
            <a:r>
              <a:rPr lang="en-GB" sz="1600" dirty="0">
                <a:solidFill>
                  <a:srgbClr val="005248"/>
                </a:solidFill>
              </a:rPr>
              <a:t>The use of pesticide chemicals to kill insects that damage plants. These chemicals also kill or injure bees and other pollinating </a:t>
            </a:r>
            <a:r>
              <a:rPr lang="en-GB" sz="1600" dirty="0" smtClean="0">
                <a:solidFill>
                  <a:srgbClr val="005248"/>
                </a:solidFill>
              </a:rPr>
              <a:t>insects.</a:t>
            </a:r>
            <a:endParaRPr lang="en-GB" sz="1600" dirty="0">
              <a:solidFill>
                <a:srgbClr val="005248"/>
              </a:solidFill>
            </a:endParaRPr>
          </a:p>
          <a:p>
            <a:endParaRPr lang="en-GB" sz="1600" dirty="0">
              <a:solidFill>
                <a:srgbClr val="005248"/>
              </a:solidFill>
            </a:endParaRPr>
          </a:p>
          <a:p>
            <a:pPr>
              <a:spcAft>
                <a:spcPts val="600"/>
              </a:spcAft>
            </a:pPr>
            <a:r>
              <a:rPr lang="en-GB" sz="2000" dirty="0">
                <a:solidFill>
                  <a:srgbClr val="005248"/>
                </a:solidFill>
              </a:rPr>
              <a:t>Humans are causing environmental change</a:t>
            </a:r>
          </a:p>
          <a:p>
            <a:pPr>
              <a:spcAft>
                <a:spcPts val="600"/>
              </a:spcAft>
            </a:pPr>
            <a:r>
              <a:rPr lang="en-GB" sz="1600" dirty="0">
                <a:solidFill>
                  <a:srgbClr val="005248"/>
                </a:solidFill>
              </a:rPr>
              <a:t>Bee numbers are going down because human actions are causing changes to the </a:t>
            </a:r>
            <a:r>
              <a:rPr lang="en-GB" sz="1600" b="1" dirty="0">
                <a:solidFill>
                  <a:srgbClr val="005248"/>
                </a:solidFill>
                <a:hlinkClick r:id="rId4" action="ppaction://hlinksldjump">
                  <a:extLst>
                    <a:ext uri="{A12FA001-AC4F-418D-AE19-62706E023703}">
                      <ahyp:hlinkClr xmlns:ahyp="http://schemas.microsoft.com/office/drawing/2018/hyperlinkcolor" xmlns="" val="tx"/>
                    </a:ext>
                  </a:extLst>
                </a:hlinkClick>
              </a:rPr>
              <a:t>environment</a:t>
            </a:r>
            <a:r>
              <a:rPr lang="en-GB" sz="1600" dirty="0">
                <a:solidFill>
                  <a:srgbClr val="005248"/>
                </a:solidFill>
              </a:rPr>
              <a:t>, and this is making it difficult for bees to survive. Habitat loss, lack of food, climate change and pesticide use are all related to human activity. Our actions can either harm or help bees.  </a:t>
            </a:r>
          </a:p>
        </p:txBody>
      </p:sp>
      <p:grpSp>
        <p:nvGrpSpPr>
          <p:cNvPr id="4" name="Group 3">
            <a:extLst>
              <a:ext uri="{FF2B5EF4-FFF2-40B4-BE49-F238E27FC236}">
                <a16:creationId xmlns:a16="http://schemas.microsoft.com/office/drawing/2014/main" id="{3F616EEC-4C43-1576-A3B0-79C297B093E6}"/>
              </a:ext>
            </a:extLst>
          </p:cNvPr>
          <p:cNvGrpSpPr/>
          <p:nvPr/>
        </p:nvGrpSpPr>
        <p:grpSpPr>
          <a:xfrm rot="10800000" flipV="1">
            <a:off x="4895294" y="-4314"/>
            <a:ext cx="3170187" cy="1162647"/>
            <a:chOff x="2738831" y="0"/>
            <a:chExt cx="3170187" cy="1162647"/>
          </a:xfrm>
        </p:grpSpPr>
        <p:pic>
          <p:nvPicPr>
            <p:cNvPr id="5" name="Picture 4">
              <a:extLst>
                <a:ext uri="{FF2B5EF4-FFF2-40B4-BE49-F238E27FC236}">
                  <a16:creationId xmlns:a16="http://schemas.microsoft.com/office/drawing/2014/main" id="{F7A4C579-FCAB-498B-3DB4-46EFCBE9040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3293"/>
            <a:stretch/>
          </p:blipFill>
          <p:spPr>
            <a:xfrm>
              <a:off x="2738831" y="0"/>
              <a:ext cx="2308049" cy="1162647"/>
            </a:xfrm>
            <a:prstGeom prst="rect">
              <a:avLst/>
            </a:prstGeom>
          </p:spPr>
        </p:pic>
        <p:pic>
          <p:nvPicPr>
            <p:cNvPr id="8" name="Picture 7">
              <a:extLst>
                <a:ext uri="{FF2B5EF4-FFF2-40B4-BE49-F238E27FC236}">
                  <a16:creationId xmlns:a16="http://schemas.microsoft.com/office/drawing/2014/main" id="{4B5B5398-2725-6FF1-6D83-0A81A782745F}"/>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rot="6701938">
              <a:off x="5168102" y="315362"/>
              <a:ext cx="712780" cy="769052"/>
            </a:xfrm>
            <a:prstGeom prst="rect">
              <a:avLst/>
            </a:prstGeom>
          </p:spPr>
        </p:pic>
      </p:grpSp>
      <p:pic>
        <p:nvPicPr>
          <p:cNvPr id="9" name="Picture 8">
            <a:hlinkClick r:id="" action="ppaction://hlinkshowjump?jump=nextslide"/>
            <a:extLst>
              <a:ext uri="{FF2B5EF4-FFF2-40B4-BE49-F238E27FC236}">
                <a16:creationId xmlns:a16="http://schemas.microsoft.com/office/drawing/2014/main" id="{2F0EE47F-D25A-3CC3-B4EB-6EACEDDDCFF4}"/>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1327932" y="267915"/>
            <a:ext cx="313205" cy="270496"/>
          </a:xfrm>
          <a:prstGeom prst="rect">
            <a:avLst/>
          </a:prstGeom>
        </p:spPr>
      </p:pic>
      <p:pic>
        <p:nvPicPr>
          <p:cNvPr id="12" name="Picture 11">
            <a:hlinkClick r:id="" action="ppaction://hlinkshowjump?jump=previousslide"/>
            <a:extLst>
              <a:ext uri="{FF2B5EF4-FFF2-40B4-BE49-F238E27FC236}">
                <a16:creationId xmlns:a16="http://schemas.microsoft.com/office/drawing/2014/main" id="{078D1308-0729-C304-9AC4-0E286A9BD22A}"/>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622840" y="267915"/>
            <a:ext cx="308460" cy="270496"/>
          </a:xfrm>
          <a:prstGeom prst="rect">
            <a:avLst/>
          </a:prstGeom>
        </p:spPr>
      </p:pic>
      <p:pic>
        <p:nvPicPr>
          <p:cNvPr id="2" name="Picture 1">
            <a:extLst>
              <a:ext uri="{FF2B5EF4-FFF2-40B4-BE49-F238E27FC236}">
                <a16:creationId xmlns:a16="http://schemas.microsoft.com/office/drawing/2014/main" id="{9E8EE526-4E70-AFF5-0803-F45012420C4B}"/>
              </a:ext>
            </a:extLst>
          </p:cNvPr>
          <p:cNvPicPr>
            <a:picLocks noChangeAspect="1"/>
          </p:cNvPicPr>
          <p:nvPr/>
        </p:nvPicPr>
        <p:blipFill>
          <a:blip r:embed="rId9"/>
          <a:srcRect/>
          <a:stretch/>
        </p:blipFill>
        <p:spPr>
          <a:xfrm>
            <a:off x="550863" y="326929"/>
            <a:ext cx="2354381" cy="483775"/>
          </a:xfrm>
          <a:prstGeom prst="rect">
            <a:avLst/>
          </a:prstGeom>
        </p:spPr>
      </p:pic>
    </p:spTree>
    <p:extLst>
      <p:ext uri="{BB962C8B-B14F-4D97-AF65-F5344CB8AC3E}">
        <p14:creationId xmlns:p14="http://schemas.microsoft.com/office/powerpoint/2010/main" val="4080481087"/>
      </p:ext>
    </p:extLst>
  </p:cSld>
  <p:clrMapOvr>
    <a:masterClrMapping/>
  </p:clrMapOvr>
  <p:transition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E7CD97D-004B-AF1C-8E0E-3337E16B346F}"/>
              </a:ext>
            </a:extLst>
          </p:cNvPr>
          <p:cNvSpPr/>
          <p:nvPr/>
        </p:nvSpPr>
        <p:spPr>
          <a:xfrm>
            <a:off x="-3" y="810705"/>
            <a:ext cx="12192003" cy="5498019"/>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CCC318E-1098-FCEE-85CE-2A58600786D6}"/>
              </a:ext>
            </a:extLst>
          </p:cNvPr>
          <p:cNvSpPr/>
          <p:nvPr/>
        </p:nvSpPr>
        <p:spPr>
          <a:xfrm>
            <a:off x="-3" y="951875"/>
            <a:ext cx="12192003" cy="5356849"/>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21361" y="487362"/>
            <a:ext cx="549277" cy="12192002"/>
          </a:xfrm>
          <a:prstGeom prst="rect">
            <a:avLst/>
          </a:prstGeom>
        </p:spPr>
      </p:pic>
      <p:sp>
        <p:nvSpPr>
          <p:cNvPr id="13" name="Rectangle 12">
            <a:extLst>
              <a:ext uri="{FF2B5EF4-FFF2-40B4-BE49-F238E27FC236}">
                <a16:creationId xmlns:a16="http://schemas.microsoft.com/office/drawing/2014/main" id="{BB09C23B-35F6-31A9-B7D9-E43194281EDE}"/>
              </a:ext>
            </a:extLst>
          </p:cNvPr>
          <p:cNvSpPr/>
          <p:nvPr/>
        </p:nvSpPr>
        <p:spPr>
          <a:xfrm>
            <a:off x="555551" y="1326280"/>
            <a:ext cx="11085586" cy="4668961"/>
          </a:xfrm>
          <a:prstGeom prst="rect">
            <a:avLst/>
          </a:prstGeom>
          <a:solidFill>
            <a:srgbClr val="F5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10" name="TextBox 9">
            <a:extLst>
              <a:ext uri="{FF2B5EF4-FFF2-40B4-BE49-F238E27FC236}">
                <a16:creationId xmlns:a16="http://schemas.microsoft.com/office/drawing/2014/main" id="{537FEE45-3C80-25F5-555C-9DE5889FCB68}"/>
              </a:ext>
            </a:extLst>
          </p:cNvPr>
          <p:cNvSpPr txBox="1"/>
          <p:nvPr/>
        </p:nvSpPr>
        <p:spPr>
          <a:xfrm>
            <a:off x="6019797" y="5724169"/>
            <a:ext cx="2726270" cy="215444"/>
          </a:xfrm>
          <a:prstGeom prst="rect">
            <a:avLst/>
          </a:prstGeom>
          <a:noFill/>
        </p:spPr>
        <p:txBody>
          <a:bodyPr wrap="square" rtlCol="0">
            <a:spAutoFit/>
          </a:bodyPr>
          <a:lstStyle/>
          <a:p>
            <a:r>
              <a:rPr lang="en-GB" sz="800" dirty="0">
                <a:solidFill>
                  <a:srgbClr val="005248"/>
                </a:solidFill>
              </a:rPr>
              <a:t>Water dish with pebbles so pollinators can safely drink</a:t>
            </a:r>
            <a:endParaRPr lang="en-GB" sz="800" baseline="-25000" dirty="0">
              <a:solidFill>
                <a:srgbClr val="005248"/>
              </a:solidFill>
            </a:endParaRPr>
          </a:p>
        </p:txBody>
      </p:sp>
      <p:sp>
        <p:nvSpPr>
          <p:cNvPr id="14" name="TextBox 13">
            <a:extLst>
              <a:ext uri="{FF2B5EF4-FFF2-40B4-BE49-F238E27FC236}">
                <a16:creationId xmlns:a16="http://schemas.microsoft.com/office/drawing/2014/main" id="{43FB267C-F1B2-3292-AFC0-8B730E183D13}"/>
              </a:ext>
            </a:extLst>
          </p:cNvPr>
          <p:cNvSpPr txBox="1"/>
          <p:nvPr/>
        </p:nvSpPr>
        <p:spPr>
          <a:xfrm>
            <a:off x="662423" y="1498095"/>
            <a:ext cx="5149441" cy="3185487"/>
          </a:xfrm>
          <a:prstGeom prst="rect">
            <a:avLst/>
          </a:prstGeom>
          <a:noFill/>
        </p:spPr>
        <p:txBody>
          <a:bodyPr wrap="square">
            <a:spAutoFit/>
          </a:bodyPr>
          <a:lstStyle/>
          <a:p>
            <a:pPr marL="0" indent="0" fontAlgn="base">
              <a:spcAft>
                <a:spcPts val="600"/>
              </a:spcAft>
              <a:buNone/>
            </a:pPr>
            <a:r>
              <a:rPr lang="en-GB" sz="2200" dirty="0">
                <a:solidFill>
                  <a:srgbClr val="005248"/>
                </a:solidFill>
              </a:rPr>
              <a:t>Learning activity: how can we help bees?</a:t>
            </a:r>
            <a:br>
              <a:rPr lang="en-GB" sz="2200" dirty="0">
                <a:solidFill>
                  <a:srgbClr val="005248"/>
                </a:solidFill>
              </a:rPr>
            </a:br>
            <a:r>
              <a:rPr lang="en-GB" sz="1600" dirty="0" smtClean="0">
                <a:solidFill>
                  <a:srgbClr val="005248"/>
                </a:solidFill>
              </a:rPr>
              <a:t>There </a:t>
            </a:r>
            <a:r>
              <a:rPr lang="en-GB" sz="1600" dirty="0">
                <a:solidFill>
                  <a:srgbClr val="005248"/>
                </a:solidFill>
              </a:rPr>
              <a:t>are lots of things we can do to help bees. </a:t>
            </a:r>
            <a:br>
              <a:rPr lang="en-GB" sz="1600" dirty="0">
                <a:solidFill>
                  <a:srgbClr val="005248"/>
                </a:solidFill>
              </a:rPr>
            </a:br>
            <a:r>
              <a:rPr lang="en-GB" sz="1600" dirty="0">
                <a:solidFill>
                  <a:srgbClr val="005248"/>
                </a:solidFill>
              </a:rPr>
              <a:t>Click the web links below to find out how: </a:t>
            </a:r>
          </a:p>
          <a:p>
            <a:pPr marL="0" marR="0" indent="0" algn="l" rtl="0" eaLnBrk="1" fontAlgn="auto" latinLnBrk="0" hangingPunct="1">
              <a:spcBef>
                <a:spcPts val="0"/>
              </a:spcBef>
              <a:spcAft>
                <a:spcPts val="0"/>
              </a:spcAft>
            </a:pPr>
            <a:endParaRPr lang="en-GB" sz="1600" b="0" i="0" u="none" strike="noStrike" kern="1200" dirty="0">
              <a:solidFill>
                <a:srgbClr val="005248"/>
              </a:solidFill>
              <a:effectLst/>
            </a:endParaRPr>
          </a:p>
          <a:p>
            <a:pPr marL="0" marR="0" indent="0" algn="l" rtl="0" eaLnBrk="1" fontAlgn="auto" latinLnBrk="0" hangingPunct="1">
              <a:spcBef>
                <a:spcPts val="0"/>
              </a:spcBef>
              <a:spcAft>
                <a:spcPts val="600"/>
              </a:spcAft>
            </a:pPr>
            <a:r>
              <a:rPr lang="en-GB" sz="1600" b="0" i="0" u="none" strike="noStrike" kern="1200" dirty="0">
                <a:solidFill>
                  <a:srgbClr val="005248"/>
                </a:solidFill>
                <a:effectLst/>
              </a:rPr>
              <a:t>Grow flowers for bees:</a:t>
            </a:r>
            <a:r>
              <a:rPr lang="en-GB" sz="1600" dirty="0">
                <a:solidFill>
                  <a:srgbClr val="005248"/>
                </a:solidFill>
              </a:rPr>
              <a:t> </a:t>
            </a:r>
            <a:r>
              <a:rPr lang="en-GB" sz="1600" b="1" i="0" u="none" strike="noStrike" kern="1200" dirty="0">
                <a:solidFill>
                  <a:srgbClr val="005248"/>
                </a:solidFill>
                <a:effectLst/>
                <a:hlinkClick r:id="rId3">
                  <a:extLst>
                    <a:ext uri="{A12FA001-AC4F-418D-AE19-62706E023703}">
                      <ahyp:hlinkClr xmlns:ahyp="http://schemas.microsoft.com/office/drawing/2018/hyperlinkcolor" xmlns="" val="tx"/>
                    </a:ext>
                  </a:extLst>
                </a:hlinkClick>
              </a:rPr>
              <a:t>Flower Power</a:t>
            </a:r>
            <a:endParaRPr lang="en-GB" sz="1600" b="1" dirty="0">
              <a:solidFill>
                <a:srgbClr val="005248"/>
              </a:solidFill>
            </a:endParaRPr>
          </a:p>
          <a:p>
            <a:pPr>
              <a:spcAft>
                <a:spcPts val="600"/>
              </a:spcAft>
            </a:pPr>
            <a:r>
              <a:rPr lang="en-GB" sz="1600" dirty="0">
                <a:solidFill>
                  <a:srgbClr val="005248"/>
                </a:solidFill>
              </a:rPr>
              <a:t>Grow trees and shrubs for bees: </a:t>
            </a:r>
            <a:r>
              <a:rPr lang="en-GB" sz="1600" b="1" dirty="0">
                <a:solidFill>
                  <a:srgbClr val="005248"/>
                </a:solidFill>
                <a:hlinkClick r:id="rId4">
                  <a:extLst>
                    <a:ext uri="{A12FA001-AC4F-418D-AE19-62706E023703}">
                      <ahyp:hlinkClr xmlns:ahyp="http://schemas.microsoft.com/office/drawing/2018/hyperlinkcolor" xmlns="" val="tx"/>
                    </a:ext>
                  </a:extLst>
                </a:hlinkClick>
              </a:rPr>
              <a:t>Trees and shrubs</a:t>
            </a:r>
            <a:endParaRPr lang="en-GB" sz="1600" b="1" i="0" u="none" strike="noStrike" dirty="0">
              <a:solidFill>
                <a:srgbClr val="005248"/>
              </a:solidFill>
              <a:effectLst/>
            </a:endParaRPr>
          </a:p>
          <a:p>
            <a:pPr>
              <a:spcAft>
                <a:spcPts val="600"/>
              </a:spcAft>
            </a:pPr>
            <a:r>
              <a:rPr lang="en-GB" sz="1600" dirty="0">
                <a:solidFill>
                  <a:srgbClr val="005248"/>
                </a:solidFill>
              </a:rPr>
              <a:t>Provide water for pollinators: </a:t>
            </a:r>
            <a:r>
              <a:rPr lang="en-GB" sz="1600" b="1" dirty="0">
                <a:solidFill>
                  <a:srgbClr val="005248"/>
                </a:solidFill>
                <a:hlinkClick r:id="rId5">
                  <a:extLst>
                    <a:ext uri="{A12FA001-AC4F-418D-AE19-62706E023703}">
                      <ahyp:hlinkClr xmlns:ahyp="http://schemas.microsoft.com/office/drawing/2018/hyperlinkcolor" xmlns="" val="tx"/>
                    </a:ext>
                  </a:extLst>
                </a:hlinkClick>
              </a:rPr>
              <a:t>Water</a:t>
            </a:r>
            <a:endParaRPr lang="en-GB" sz="1600" b="1" dirty="0">
              <a:solidFill>
                <a:srgbClr val="005248"/>
              </a:solidFill>
            </a:endParaRPr>
          </a:p>
          <a:p>
            <a:pPr>
              <a:spcAft>
                <a:spcPts val="600"/>
              </a:spcAft>
            </a:pPr>
            <a:r>
              <a:rPr lang="en-GB" sz="1600" dirty="0">
                <a:solidFill>
                  <a:srgbClr val="005248"/>
                </a:solidFill>
              </a:rPr>
              <a:t>Provide nesting places for bees: </a:t>
            </a:r>
            <a:r>
              <a:rPr lang="en-GB" sz="1600" b="1" dirty="0">
                <a:solidFill>
                  <a:srgbClr val="005248"/>
                </a:solidFill>
                <a:hlinkClick r:id="rId6">
                  <a:extLst>
                    <a:ext uri="{A12FA001-AC4F-418D-AE19-62706E023703}">
                      <ahyp:hlinkClr xmlns:ahyp="http://schemas.microsoft.com/office/drawing/2018/hyperlinkcolor" xmlns="" val="tx"/>
                    </a:ext>
                  </a:extLst>
                </a:hlinkClick>
              </a:rPr>
              <a:t>Providing shelter</a:t>
            </a:r>
            <a:endParaRPr lang="en-GB" sz="1600" b="1" dirty="0">
              <a:solidFill>
                <a:srgbClr val="005248"/>
              </a:solidFill>
            </a:endParaRPr>
          </a:p>
          <a:p>
            <a:pPr>
              <a:spcAft>
                <a:spcPts val="600"/>
              </a:spcAft>
            </a:pPr>
            <a:endParaRPr lang="en-GB" sz="1600" b="0" i="0" u="none" strike="noStrike" dirty="0">
              <a:solidFill>
                <a:srgbClr val="005248"/>
              </a:solidFill>
              <a:effectLst/>
            </a:endParaRPr>
          </a:p>
          <a:p>
            <a:pPr>
              <a:spcAft>
                <a:spcPts val="600"/>
              </a:spcAft>
            </a:pPr>
            <a:endParaRPr lang="en-GB" sz="1600" dirty="0">
              <a:solidFill>
                <a:srgbClr val="005248"/>
              </a:solidFill>
            </a:endParaRPr>
          </a:p>
        </p:txBody>
      </p:sp>
      <p:grpSp>
        <p:nvGrpSpPr>
          <p:cNvPr id="4" name="Group 3">
            <a:extLst>
              <a:ext uri="{FF2B5EF4-FFF2-40B4-BE49-F238E27FC236}">
                <a16:creationId xmlns:a16="http://schemas.microsoft.com/office/drawing/2014/main" id="{3F616EEC-4C43-1576-A3B0-79C297B093E6}"/>
              </a:ext>
            </a:extLst>
          </p:cNvPr>
          <p:cNvGrpSpPr/>
          <p:nvPr/>
        </p:nvGrpSpPr>
        <p:grpSpPr>
          <a:xfrm rot="10800000" flipV="1">
            <a:off x="4895294" y="-4314"/>
            <a:ext cx="3170187" cy="1162647"/>
            <a:chOff x="2738831" y="0"/>
            <a:chExt cx="3170187" cy="1162647"/>
          </a:xfrm>
        </p:grpSpPr>
        <p:pic>
          <p:nvPicPr>
            <p:cNvPr id="5" name="Picture 4">
              <a:extLst>
                <a:ext uri="{FF2B5EF4-FFF2-40B4-BE49-F238E27FC236}">
                  <a16:creationId xmlns:a16="http://schemas.microsoft.com/office/drawing/2014/main" id="{F7A4C579-FCAB-498B-3DB4-46EFCBE9040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23293"/>
            <a:stretch/>
          </p:blipFill>
          <p:spPr>
            <a:xfrm>
              <a:off x="2738831" y="0"/>
              <a:ext cx="2308049" cy="1162647"/>
            </a:xfrm>
            <a:prstGeom prst="rect">
              <a:avLst/>
            </a:prstGeom>
          </p:spPr>
        </p:pic>
        <p:pic>
          <p:nvPicPr>
            <p:cNvPr id="8" name="Picture 7">
              <a:extLst>
                <a:ext uri="{FF2B5EF4-FFF2-40B4-BE49-F238E27FC236}">
                  <a16:creationId xmlns:a16="http://schemas.microsoft.com/office/drawing/2014/main" id="{4B5B5398-2725-6FF1-6D83-0A81A782745F}"/>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rot="6701938">
              <a:off x="5168102" y="315362"/>
              <a:ext cx="712780" cy="769052"/>
            </a:xfrm>
            <a:prstGeom prst="rect">
              <a:avLst/>
            </a:prstGeom>
          </p:spPr>
        </p:pic>
      </p:grpSp>
      <p:pic>
        <p:nvPicPr>
          <p:cNvPr id="12" name="Picture 11">
            <a:extLst>
              <a:ext uri="{FF2B5EF4-FFF2-40B4-BE49-F238E27FC236}">
                <a16:creationId xmlns:a16="http://schemas.microsoft.com/office/drawing/2014/main" id="{05994774-1F3D-4A0C-32E8-9FB6402A90C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35836" r="22802" b="566"/>
          <a:stretch/>
        </p:blipFill>
        <p:spPr>
          <a:xfrm>
            <a:off x="6104466" y="1466565"/>
            <a:ext cx="2641601" cy="4233506"/>
          </a:xfrm>
          <a:prstGeom prst="rect">
            <a:avLst/>
          </a:prstGeom>
        </p:spPr>
      </p:pic>
      <p:pic>
        <p:nvPicPr>
          <p:cNvPr id="16" name="Picture 15">
            <a:extLst>
              <a:ext uri="{FF2B5EF4-FFF2-40B4-BE49-F238E27FC236}">
                <a16:creationId xmlns:a16="http://schemas.microsoft.com/office/drawing/2014/main" id="{CA9CC203-03C7-2539-76E4-00ECE7FF7E4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3634" r="13453" b="3935"/>
          <a:stretch/>
        </p:blipFill>
        <p:spPr>
          <a:xfrm>
            <a:off x="8881533" y="1466564"/>
            <a:ext cx="2641601" cy="4233506"/>
          </a:xfrm>
          <a:prstGeom prst="rect">
            <a:avLst/>
          </a:prstGeom>
        </p:spPr>
      </p:pic>
      <p:sp>
        <p:nvSpPr>
          <p:cNvPr id="17" name="TextBox 16">
            <a:extLst>
              <a:ext uri="{FF2B5EF4-FFF2-40B4-BE49-F238E27FC236}">
                <a16:creationId xmlns:a16="http://schemas.microsoft.com/office/drawing/2014/main" id="{939CC010-B1F8-3197-EA62-5C0EDC4CDC2E}"/>
              </a:ext>
            </a:extLst>
          </p:cNvPr>
          <p:cNvSpPr txBox="1"/>
          <p:nvPr/>
        </p:nvSpPr>
        <p:spPr>
          <a:xfrm>
            <a:off x="8796864" y="5724169"/>
            <a:ext cx="2726270" cy="215444"/>
          </a:xfrm>
          <a:prstGeom prst="rect">
            <a:avLst/>
          </a:prstGeom>
          <a:noFill/>
        </p:spPr>
        <p:txBody>
          <a:bodyPr wrap="square" rtlCol="0">
            <a:spAutoFit/>
          </a:bodyPr>
          <a:lstStyle/>
          <a:p>
            <a:r>
              <a:rPr lang="en-GB" sz="800" dirty="0">
                <a:solidFill>
                  <a:srgbClr val="005248"/>
                </a:solidFill>
              </a:rPr>
              <a:t>Apple tree </a:t>
            </a:r>
            <a:r>
              <a:rPr lang="en-GB" sz="800" b="1" dirty="0">
                <a:solidFill>
                  <a:srgbClr val="005248"/>
                </a:solidFill>
                <a:hlinkClick r:id="rId11" action="ppaction://hlinksldjump">
                  <a:extLst>
                    <a:ext uri="{A12FA001-AC4F-418D-AE19-62706E023703}">
                      <ahyp:hlinkClr xmlns:ahyp="http://schemas.microsoft.com/office/drawing/2018/hyperlinkcolor" xmlns="" val="tx"/>
                    </a:ext>
                  </a:extLst>
                </a:hlinkClick>
              </a:rPr>
              <a:t>blossom</a:t>
            </a:r>
            <a:r>
              <a:rPr lang="en-GB" sz="800" dirty="0">
                <a:solidFill>
                  <a:srgbClr val="005248"/>
                </a:solidFill>
              </a:rPr>
              <a:t> providing nectar and pollen</a:t>
            </a:r>
            <a:endParaRPr lang="en-GB" sz="800" baseline="-25000" dirty="0">
              <a:solidFill>
                <a:srgbClr val="005248"/>
              </a:solidFill>
            </a:endParaRPr>
          </a:p>
        </p:txBody>
      </p:sp>
      <p:pic>
        <p:nvPicPr>
          <p:cNvPr id="18" name="Picture 17">
            <a:hlinkClick r:id="" action="ppaction://hlinkshowjump?jump=nextslide"/>
            <a:extLst>
              <a:ext uri="{FF2B5EF4-FFF2-40B4-BE49-F238E27FC236}">
                <a16:creationId xmlns:a16="http://schemas.microsoft.com/office/drawing/2014/main" id="{A81DD13D-E7BB-10F6-1EB6-12FB51054903}"/>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1327932" y="267915"/>
            <a:ext cx="313205" cy="270496"/>
          </a:xfrm>
          <a:prstGeom prst="rect">
            <a:avLst/>
          </a:prstGeom>
        </p:spPr>
      </p:pic>
      <p:pic>
        <p:nvPicPr>
          <p:cNvPr id="19" name="Picture 18">
            <a:hlinkClick r:id="" action="ppaction://hlinkshowjump?jump=previousslide"/>
            <a:extLst>
              <a:ext uri="{FF2B5EF4-FFF2-40B4-BE49-F238E27FC236}">
                <a16:creationId xmlns:a16="http://schemas.microsoft.com/office/drawing/2014/main" id="{4A24B5AA-4181-EAEB-3E22-630F19C9D28A}"/>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10622840" y="267915"/>
            <a:ext cx="308460" cy="270496"/>
          </a:xfrm>
          <a:prstGeom prst="rect">
            <a:avLst/>
          </a:prstGeom>
        </p:spPr>
      </p:pic>
      <p:pic>
        <p:nvPicPr>
          <p:cNvPr id="2" name="Picture 1">
            <a:extLst>
              <a:ext uri="{FF2B5EF4-FFF2-40B4-BE49-F238E27FC236}">
                <a16:creationId xmlns:a16="http://schemas.microsoft.com/office/drawing/2014/main" id="{02B87712-685F-42FA-9D6E-A049682E7B85}"/>
              </a:ext>
            </a:extLst>
          </p:cNvPr>
          <p:cNvPicPr>
            <a:picLocks noChangeAspect="1"/>
          </p:cNvPicPr>
          <p:nvPr/>
        </p:nvPicPr>
        <p:blipFill>
          <a:blip r:embed="rId14"/>
          <a:srcRect/>
          <a:stretch/>
        </p:blipFill>
        <p:spPr>
          <a:xfrm>
            <a:off x="550863" y="326929"/>
            <a:ext cx="2354381" cy="483775"/>
          </a:xfrm>
          <a:prstGeom prst="rect">
            <a:avLst/>
          </a:prstGeom>
        </p:spPr>
      </p:pic>
    </p:spTree>
    <p:extLst>
      <p:ext uri="{BB962C8B-B14F-4D97-AF65-F5344CB8AC3E}">
        <p14:creationId xmlns:p14="http://schemas.microsoft.com/office/powerpoint/2010/main" val="2968356693"/>
      </p:ext>
    </p:extLst>
  </p:cSld>
  <p:clrMapOvr>
    <a:masterClrMapping/>
  </p:clrMapOvr>
  <p:transition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r="25316"/>
          <a:stretch/>
        </p:blipFill>
        <p:spPr>
          <a:xfrm rot="5400000">
            <a:off x="2666999" y="-2667000"/>
            <a:ext cx="6858002" cy="12192002"/>
          </a:xfrm>
          <a:prstGeom prst="rect">
            <a:avLst/>
          </a:prstGeom>
        </p:spPr>
      </p:pic>
      <p:pic>
        <p:nvPicPr>
          <p:cNvPr id="2" name="Picture 1">
            <a:hlinkClick r:id="" action="ppaction://hlinkshowjump?jump=nextslide"/>
            <a:extLst>
              <a:ext uri="{FF2B5EF4-FFF2-40B4-BE49-F238E27FC236}">
                <a16:creationId xmlns:a16="http://schemas.microsoft.com/office/drawing/2014/main" id="{8C1D0D27-986F-B502-4698-1F11403C7F7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7932" y="143531"/>
            <a:ext cx="313205" cy="270496"/>
          </a:xfrm>
          <a:prstGeom prst="rect">
            <a:avLst/>
          </a:prstGeom>
        </p:spPr>
      </p:pic>
      <p:pic>
        <p:nvPicPr>
          <p:cNvPr id="3" name="Picture 2">
            <a:hlinkClick r:id="" action="ppaction://hlinkshowjump?jump=previousslide"/>
            <a:extLst>
              <a:ext uri="{FF2B5EF4-FFF2-40B4-BE49-F238E27FC236}">
                <a16:creationId xmlns:a16="http://schemas.microsoft.com/office/drawing/2014/main" id="{9E96862C-4B04-4EED-7E7A-D8235A510CC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7F5ECFF1-11D2-1CBA-4619-C600B80EBE9B}"/>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lastslideviewed" highlightClick="1"/>
            <a:extLst>
              <a:ext uri="{FF2B5EF4-FFF2-40B4-BE49-F238E27FC236}">
                <a16:creationId xmlns:a16="http://schemas.microsoft.com/office/drawing/2014/main" id="{7BAECF0D-5D73-70D6-FACC-502D2EDF0BA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3" y="2280001"/>
            <a:ext cx="7357241" cy="2241182"/>
          </a:xfrm>
        </p:spPr>
        <p:txBody>
          <a:bodyPr anchor="t">
            <a:normAutofit/>
          </a:bodyPr>
          <a:lstStyle/>
          <a:p>
            <a:pPr algn="l"/>
            <a:r>
              <a:rPr lang="en-GB" sz="5400" dirty="0">
                <a:solidFill>
                  <a:srgbClr val="005248"/>
                </a:solidFill>
                <a:latin typeface="Times New Roman" panose="02020603050405020304" pitchFamily="18" charset="0"/>
                <a:cs typeface="Times New Roman" panose="02020603050405020304" pitchFamily="18" charset="0"/>
              </a:rPr>
              <a:t>Verges</a:t>
            </a:r>
            <a:r>
              <a:rPr lang="en-US" dirty="0">
                <a:solidFill>
                  <a:srgbClr val="005248"/>
                </a:solidFill>
                <a:latin typeface="Times New Roman" panose="02020603050405020304" pitchFamily="18" charset="0"/>
                <a:cs typeface="Times New Roman" panose="02020603050405020304" pitchFamily="18" charset="0"/>
              </a:rPr>
              <a:t/>
            </a:r>
            <a:br>
              <a:rPr lang="en-US" dirty="0">
                <a:solidFill>
                  <a:srgbClr val="005248"/>
                </a:solidFill>
                <a:latin typeface="Times New Roman" panose="02020603050405020304" pitchFamily="18" charset="0"/>
                <a:cs typeface="Times New Roman" panose="02020603050405020304" pitchFamily="18" charset="0"/>
              </a:rPr>
            </a:br>
            <a:r>
              <a:rPr lang="en-GB" sz="3600" dirty="0">
                <a:solidFill>
                  <a:srgbClr val="005248"/>
                </a:solidFill>
                <a:latin typeface="+mn-lt"/>
              </a:rPr>
              <a:t>Narrow areas beside roads where grass and flowers grow.</a:t>
            </a:r>
            <a:endParaRPr lang="en-US" sz="3600" dirty="0">
              <a:solidFill>
                <a:srgbClr val="005248"/>
              </a:solidFill>
              <a:latin typeface="+mn-lt"/>
              <a:cs typeface="Times New Roman" panose="02020603050405020304" pitchFamily="18" charset="0"/>
            </a:endParaRPr>
          </a:p>
        </p:txBody>
      </p:sp>
      <p:sp>
        <p:nvSpPr>
          <p:cNvPr id="8" name="Title 1">
            <a:extLst>
              <a:ext uri="{FF2B5EF4-FFF2-40B4-BE49-F238E27FC236}">
                <a16:creationId xmlns:a16="http://schemas.microsoft.com/office/drawing/2014/main" id="{BE571769-A505-5821-FBD5-E3839AAA863F}"/>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ahyp="http://schemas.microsoft.com/office/drawing/2018/hyperlinkcolor" xmlns=""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676355793"/>
      </p:ext>
    </p:extLst>
  </p:cSld>
  <p:clrMapOvr>
    <a:masterClrMapping/>
  </p:clrMapOvr>
  <p:transition advClick="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r="25316"/>
          <a:stretch/>
        </p:blipFill>
        <p:spPr>
          <a:xfrm rot="5400000">
            <a:off x="2666999" y="-2667000"/>
            <a:ext cx="6858002" cy="12192002"/>
          </a:xfrm>
          <a:prstGeom prst="rect">
            <a:avLst/>
          </a:prstGeom>
        </p:spPr>
      </p:pic>
      <p:pic>
        <p:nvPicPr>
          <p:cNvPr id="2" name="Picture 1">
            <a:hlinkClick r:id="" action="ppaction://hlinkshowjump?jump=nextslide"/>
            <a:extLst>
              <a:ext uri="{FF2B5EF4-FFF2-40B4-BE49-F238E27FC236}">
                <a16:creationId xmlns:a16="http://schemas.microsoft.com/office/drawing/2014/main" id="{8C1D0D27-986F-B502-4698-1F11403C7F7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7932" y="143531"/>
            <a:ext cx="313205" cy="270496"/>
          </a:xfrm>
          <a:prstGeom prst="rect">
            <a:avLst/>
          </a:prstGeom>
        </p:spPr>
      </p:pic>
      <p:pic>
        <p:nvPicPr>
          <p:cNvPr id="3" name="Picture 2">
            <a:hlinkClick r:id="" action="ppaction://hlinkshowjump?jump=previousslide"/>
            <a:extLst>
              <a:ext uri="{FF2B5EF4-FFF2-40B4-BE49-F238E27FC236}">
                <a16:creationId xmlns:a16="http://schemas.microsoft.com/office/drawing/2014/main" id="{9E96862C-4B04-4EED-7E7A-D8235A510CC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7F5ECFF1-11D2-1CBA-4619-C600B80EBE9B}"/>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lastslideviewed" highlightClick="1"/>
            <a:extLst>
              <a:ext uri="{FF2B5EF4-FFF2-40B4-BE49-F238E27FC236}">
                <a16:creationId xmlns:a16="http://schemas.microsoft.com/office/drawing/2014/main" id="{7BAECF0D-5D73-70D6-FACC-502D2EDF0BA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3" y="2271123"/>
            <a:ext cx="8181744" cy="2241182"/>
          </a:xfrm>
        </p:spPr>
        <p:txBody>
          <a:bodyPr anchor="t">
            <a:normAutofit/>
          </a:bodyPr>
          <a:lstStyle/>
          <a:p>
            <a:pPr algn="l"/>
            <a:r>
              <a:rPr lang="en-GB" sz="5400" dirty="0">
                <a:solidFill>
                  <a:srgbClr val="005248"/>
                </a:solidFill>
                <a:latin typeface="Times New Roman" panose="02020603050405020304" pitchFamily="18" charset="0"/>
                <a:cs typeface="Times New Roman" panose="02020603050405020304" pitchFamily="18" charset="0"/>
              </a:rPr>
              <a:t>Wildflower meadows</a:t>
            </a:r>
            <a:r>
              <a:rPr lang="en-US" dirty="0">
                <a:solidFill>
                  <a:srgbClr val="005248"/>
                </a:solidFill>
                <a:latin typeface="Times New Roman" panose="02020603050405020304" pitchFamily="18" charset="0"/>
                <a:cs typeface="Times New Roman" panose="02020603050405020304" pitchFamily="18" charset="0"/>
              </a:rPr>
              <a:t/>
            </a:r>
            <a:br>
              <a:rPr lang="en-US" dirty="0">
                <a:solidFill>
                  <a:srgbClr val="005248"/>
                </a:solidFill>
                <a:latin typeface="Times New Roman" panose="02020603050405020304" pitchFamily="18" charset="0"/>
                <a:cs typeface="Times New Roman" panose="02020603050405020304" pitchFamily="18" charset="0"/>
              </a:rPr>
            </a:br>
            <a:r>
              <a:rPr lang="en-GB" sz="3600" dirty="0">
                <a:solidFill>
                  <a:srgbClr val="005248"/>
                </a:solidFill>
                <a:latin typeface="+mn-lt"/>
              </a:rPr>
              <a:t>Fields where grass and wildflowers grow.</a:t>
            </a:r>
            <a:endParaRPr lang="en-US" sz="3600" dirty="0">
              <a:solidFill>
                <a:srgbClr val="005248"/>
              </a:solidFill>
              <a:latin typeface="+mn-lt"/>
              <a:cs typeface="Times New Roman" panose="02020603050405020304" pitchFamily="18" charset="0"/>
            </a:endParaRPr>
          </a:p>
        </p:txBody>
      </p:sp>
      <p:sp>
        <p:nvSpPr>
          <p:cNvPr id="8" name="Title 1">
            <a:extLst>
              <a:ext uri="{FF2B5EF4-FFF2-40B4-BE49-F238E27FC236}">
                <a16:creationId xmlns:a16="http://schemas.microsoft.com/office/drawing/2014/main" id="{F5B5F50A-0274-955C-FF2A-37D6C119E788}"/>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ahyp="http://schemas.microsoft.com/office/drawing/2018/hyperlinkcolor" xmlns=""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4283721576"/>
      </p:ext>
    </p:extLst>
  </p:cSld>
  <p:clrMapOvr>
    <a:masterClrMapping/>
  </p:clrMapOvr>
  <p:transition advClick="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r="25316"/>
          <a:stretch/>
        </p:blipFill>
        <p:spPr>
          <a:xfrm rot="5400000">
            <a:off x="2666999" y="-2667000"/>
            <a:ext cx="6858002" cy="12192002"/>
          </a:xfrm>
          <a:prstGeom prst="rect">
            <a:avLst/>
          </a:prstGeom>
        </p:spPr>
      </p:pic>
      <p:pic>
        <p:nvPicPr>
          <p:cNvPr id="2" name="Picture 1">
            <a:hlinkClick r:id="" action="ppaction://hlinkshowjump?jump=nextslide"/>
            <a:extLst>
              <a:ext uri="{FF2B5EF4-FFF2-40B4-BE49-F238E27FC236}">
                <a16:creationId xmlns:a16="http://schemas.microsoft.com/office/drawing/2014/main" id="{8C1D0D27-986F-B502-4698-1F11403C7F7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7932" y="143531"/>
            <a:ext cx="313205" cy="270496"/>
          </a:xfrm>
          <a:prstGeom prst="rect">
            <a:avLst/>
          </a:prstGeom>
        </p:spPr>
      </p:pic>
      <p:pic>
        <p:nvPicPr>
          <p:cNvPr id="3" name="Picture 2">
            <a:hlinkClick r:id="" action="ppaction://hlinkshowjump?jump=previousslide"/>
            <a:extLst>
              <a:ext uri="{FF2B5EF4-FFF2-40B4-BE49-F238E27FC236}">
                <a16:creationId xmlns:a16="http://schemas.microsoft.com/office/drawing/2014/main" id="{9E96862C-4B04-4EED-7E7A-D8235A510CC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7F5ECFF1-11D2-1CBA-4619-C600B80EBE9B}"/>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lastslideviewed" highlightClick="1"/>
            <a:extLst>
              <a:ext uri="{FF2B5EF4-FFF2-40B4-BE49-F238E27FC236}">
                <a16:creationId xmlns:a16="http://schemas.microsoft.com/office/drawing/2014/main" id="{7BAECF0D-5D73-70D6-FACC-502D2EDF0BA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2" y="1430506"/>
            <a:ext cx="8655035" cy="2984938"/>
          </a:xfrm>
        </p:spPr>
        <p:txBody>
          <a:bodyPr>
            <a:normAutofit/>
          </a:bodyPr>
          <a:lstStyle/>
          <a:p>
            <a:pPr algn="l"/>
            <a:r>
              <a:rPr lang="en-US" sz="5400" dirty="0">
                <a:solidFill>
                  <a:srgbClr val="005248"/>
                </a:solidFill>
                <a:latin typeface="Times New Roman" panose="02020603050405020304" pitchFamily="18" charset="0"/>
                <a:cs typeface="Times New Roman" panose="02020603050405020304" pitchFamily="18" charset="0"/>
              </a:rPr>
              <a:t>Mates</a:t>
            </a:r>
            <a:r>
              <a:rPr lang="en-US" dirty="0">
                <a:solidFill>
                  <a:srgbClr val="005248"/>
                </a:solidFill>
                <a:latin typeface="Times New Roman" panose="02020603050405020304" pitchFamily="18" charset="0"/>
                <a:cs typeface="Times New Roman" panose="02020603050405020304" pitchFamily="18" charset="0"/>
              </a:rPr>
              <a:t/>
            </a:r>
            <a:br>
              <a:rPr lang="en-US" dirty="0">
                <a:solidFill>
                  <a:srgbClr val="005248"/>
                </a:solidFill>
                <a:latin typeface="Times New Roman" panose="02020603050405020304" pitchFamily="18" charset="0"/>
                <a:cs typeface="Times New Roman" panose="02020603050405020304" pitchFamily="18" charset="0"/>
              </a:rPr>
            </a:br>
            <a:r>
              <a:rPr lang="en-GB" sz="3600" dirty="0">
                <a:solidFill>
                  <a:srgbClr val="005248"/>
                </a:solidFill>
                <a:latin typeface="+mn-lt"/>
                <a:cs typeface="Times New Roman" panose="02020603050405020304" pitchFamily="18" charset="0"/>
              </a:rPr>
              <a:t>P</a:t>
            </a:r>
            <a:r>
              <a:rPr lang="en-GB" sz="3600" dirty="0">
                <a:solidFill>
                  <a:srgbClr val="005248"/>
                </a:solidFill>
                <a:latin typeface="+mn-lt"/>
              </a:rPr>
              <a:t>artners of the opposite</a:t>
            </a:r>
            <a:r>
              <a:rPr lang="en-GB" sz="3600" baseline="0" dirty="0">
                <a:solidFill>
                  <a:srgbClr val="005248"/>
                </a:solidFill>
                <a:latin typeface="+mn-lt"/>
              </a:rPr>
              <a:t> sex to breed with</a:t>
            </a:r>
            <a:r>
              <a:rPr lang="en-US" sz="3600" dirty="0">
                <a:solidFill>
                  <a:srgbClr val="005248"/>
                </a:solidFill>
                <a:latin typeface="Calibri" panose="020F0502020204030204" pitchFamily="34" charset="0"/>
                <a:cs typeface="Calibri" panose="020F0502020204030204" pitchFamily="34" charset="0"/>
              </a:rPr>
              <a: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DBDBA907-E80D-1790-DE6C-EE24D8EBE7A7}"/>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ahyp="http://schemas.microsoft.com/office/drawing/2018/hyperlinkcolor" xmlns=""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3436220254"/>
      </p:ext>
    </p:extLst>
  </p:cSld>
  <p:clrMapOvr>
    <a:masterClrMapping/>
  </p:clrMapOvr>
  <p:transition advClick="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r="25316"/>
          <a:stretch/>
        </p:blipFill>
        <p:spPr>
          <a:xfrm rot="5400000">
            <a:off x="2666999" y="-2667000"/>
            <a:ext cx="6858002" cy="12192002"/>
          </a:xfrm>
          <a:prstGeom prst="rect">
            <a:avLst/>
          </a:prstGeom>
        </p:spPr>
      </p:pic>
      <p:pic>
        <p:nvPicPr>
          <p:cNvPr id="2" name="Picture 1">
            <a:hlinkClick r:id="" action="ppaction://hlinkshowjump?jump=nextslide"/>
            <a:extLst>
              <a:ext uri="{FF2B5EF4-FFF2-40B4-BE49-F238E27FC236}">
                <a16:creationId xmlns:a16="http://schemas.microsoft.com/office/drawing/2014/main" id="{8C1D0D27-986F-B502-4698-1F11403C7F7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7932" y="143531"/>
            <a:ext cx="313205" cy="270496"/>
          </a:xfrm>
          <a:prstGeom prst="rect">
            <a:avLst/>
          </a:prstGeom>
        </p:spPr>
      </p:pic>
      <p:pic>
        <p:nvPicPr>
          <p:cNvPr id="3" name="Picture 2">
            <a:hlinkClick r:id="" action="ppaction://hlinkshowjump?jump=previousslide"/>
            <a:extLst>
              <a:ext uri="{FF2B5EF4-FFF2-40B4-BE49-F238E27FC236}">
                <a16:creationId xmlns:a16="http://schemas.microsoft.com/office/drawing/2014/main" id="{9E96862C-4B04-4EED-7E7A-D8235A510CC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7F5ECFF1-11D2-1CBA-4619-C600B80EBE9B}"/>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lastslideviewed" highlightClick="1"/>
            <a:extLst>
              <a:ext uri="{FF2B5EF4-FFF2-40B4-BE49-F238E27FC236}">
                <a16:creationId xmlns:a16="http://schemas.microsoft.com/office/drawing/2014/main" id="{7BAECF0D-5D73-70D6-FACC-502D2EDF0BA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3" y="2271123"/>
            <a:ext cx="7357241" cy="2241182"/>
          </a:xfrm>
        </p:spPr>
        <p:txBody>
          <a:bodyPr anchor="t">
            <a:normAutofit/>
          </a:bodyPr>
          <a:lstStyle/>
          <a:p>
            <a:pPr algn="l"/>
            <a:r>
              <a:rPr lang="en-GB" sz="5400" dirty="0">
                <a:solidFill>
                  <a:srgbClr val="005248"/>
                </a:solidFill>
                <a:latin typeface="Times New Roman" panose="02020603050405020304" pitchFamily="18" charset="0"/>
                <a:cs typeface="Times New Roman" panose="02020603050405020304" pitchFamily="18" charset="0"/>
              </a:rPr>
              <a:t>Environment</a:t>
            </a:r>
            <a:r>
              <a:rPr lang="en-US" dirty="0">
                <a:solidFill>
                  <a:srgbClr val="005248"/>
                </a:solidFill>
                <a:latin typeface="Times New Roman" panose="02020603050405020304" pitchFamily="18" charset="0"/>
                <a:cs typeface="Times New Roman" panose="02020603050405020304" pitchFamily="18" charset="0"/>
              </a:rPr>
              <a:t/>
            </a:r>
            <a:br>
              <a:rPr lang="en-US" dirty="0">
                <a:solidFill>
                  <a:srgbClr val="005248"/>
                </a:solidFill>
                <a:latin typeface="Times New Roman" panose="02020603050405020304" pitchFamily="18" charset="0"/>
                <a:cs typeface="Times New Roman" panose="02020603050405020304" pitchFamily="18" charset="0"/>
              </a:rPr>
            </a:br>
            <a:r>
              <a:rPr lang="en-GB" sz="3600" dirty="0">
                <a:solidFill>
                  <a:srgbClr val="005248"/>
                </a:solidFill>
                <a:latin typeface="+mn-lt"/>
              </a:rPr>
              <a:t>The surroundings in which anything living is found.</a:t>
            </a:r>
            <a:endParaRPr lang="en-US" sz="3600" dirty="0">
              <a:solidFill>
                <a:srgbClr val="005248"/>
              </a:solidFill>
              <a:latin typeface="+mn-lt"/>
              <a:cs typeface="Times New Roman" panose="02020603050405020304" pitchFamily="18" charset="0"/>
            </a:endParaRPr>
          </a:p>
        </p:txBody>
      </p:sp>
      <p:sp>
        <p:nvSpPr>
          <p:cNvPr id="8" name="Title 1">
            <a:extLst>
              <a:ext uri="{FF2B5EF4-FFF2-40B4-BE49-F238E27FC236}">
                <a16:creationId xmlns:a16="http://schemas.microsoft.com/office/drawing/2014/main" id="{B211A6DD-52C7-98A1-6340-3389B848F016}"/>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ahyp="http://schemas.microsoft.com/office/drawing/2018/hyperlinkcolor" xmlns=""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3001801509"/>
      </p:ext>
    </p:extLst>
  </p:cSld>
  <p:clrMapOvr>
    <a:masterClrMapping/>
  </p:clrMapOvr>
  <p:transition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r="25316"/>
          <a:stretch/>
        </p:blipFill>
        <p:spPr>
          <a:xfrm rot="5400000">
            <a:off x="2666999" y="-2667000"/>
            <a:ext cx="6858002" cy="12192002"/>
          </a:xfrm>
          <a:prstGeom prst="rect">
            <a:avLst/>
          </a:prstGeom>
        </p:spPr>
      </p:pic>
      <p:pic>
        <p:nvPicPr>
          <p:cNvPr id="3" name="Picture 2">
            <a:hlinkClick r:id="" action="ppaction://hlinkshowjump?jump=previousslide"/>
            <a:extLst>
              <a:ext uri="{FF2B5EF4-FFF2-40B4-BE49-F238E27FC236}">
                <a16:creationId xmlns:a16="http://schemas.microsoft.com/office/drawing/2014/main" id="{9E96862C-4B04-4EED-7E7A-D8235A510CC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7F5ECFF1-11D2-1CBA-4619-C600B80EBE9B}"/>
              </a:ext>
            </a:extLst>
          </p:cNvPr>
          <p:cNvSpPr/>
          <p:nvPr/>
        </p:nvSpPr>
        <p:spPr>
          <a:xfrm>
            <a:off x="550863" y="567031"/>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lastslideviewed" highlightClick="1"/>
            <a:extLst>
              <a:ext uri="{FF2B5EF4-FFF2-40B4-BE49-F238E27FC236}">
                <a16:creationId xmlns:a16="http://schemas.microsoft.com/office/drawing/2014/main" id="{7BAECF0D-5D73-70D6-FACC-502D2EDF0BA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3" y="2271123"/>
            <a:ext cx="7357241" cy="2241182"/>
          </a:xfrm>
        </p:spPr>
        <p:txBody>
          <a:bodyPr anchor="t">
            <a:normAutofit/>
          </a:bodyPr>
          <a:lstStyle/>
          <a:p>
            <a:pPr algn="l"/>
            <a:r>
              <a:rPr lang="en-GB" sz="5400" dirty="0">
                <a:solidFill>
                  <a:srgbClr val="005248"/>
                </a:solidFill>
                <a:latin typeface="Times New Roman" panose="02020603050405020304" pitchFamily="18" charset="0"/>
                <a:cs typeface="Times New Roman" panose="02020603050405020304" pitchFamily="18" charset="0"/>
              </a:rPr>
              <a:t>Blossom</a:t>
            </a:r>
            <a:r>
              <a:rPr lang="en-US" dirty="0">
                <a:solidFill>
                  <a:srgbClr val="005248"/>
                </a:solidFill>
                <a:latin typeface="Times New Roman" panose="02020603050405020304" pitchFamily="18" charset="0"/>
                <a:cs typeface="Times New Roman" panose="02020603050405020304" pitchFamily="18" charset="0"/>
              </a:rPr>
              <a:t/>
            </a:r>
            <a:br>
              <a:rPr lang="en-US" dirty="0">
                <a:solidFill>
                  <a:srgbClr val="005248"/>
                </a:solidFill>
                <a:latin typeface="Times New Roman" panose="02020603050405020304" pitchFamily="18" charset="0"/>
                <a:cs typeface="Times New Roman" panose="02020603050405020304" pitchFamily="18" charset="0"/>
              </a:rPr>
            </a:br>
            <a:r>
              <a:rPr lang="en-GB" sz="3600" dirty="0">
                <a:solidFill>
                  <a:srgbClr val="005248"/>
                </a:solidFill>
                <a:latin typeface="+mn-lt"/>
                <a:cs typeface="Times New Roman" panose="02020603050405020304" pitchFamily="18" charset="0"/>
              </a:rPr>
              <a:t>A f</a:t>
            </a:r>
            <a:r>
              <a:rPr lang="en-GB" sz="3600" dirty="0">
                <a:solidFill>
                  <a:srgbClr val="005248"/>
                </a:solidFill>
                <a:latin typeface="+mn-lt"/>
              </a:rPr>
              <a:t>lower or</a:t>
            </a:r>
            <a:r>
              <a:rPr lang="en-GB" sz="3600" baseline="0" dirty="0">
                <a:solidFill>
                  <a:srgbClr val="005248"/>
                </a:solidFill>
                <a:latin typeface="+mn-lt"/>
              </a:rPr>
              <a:t> lots of flowers usually on a tree or bush</a:t>
            </a:r>
            <a:r>
              <a:rPr lang="en-GB" sz="3600" dirty="0">
                <a:solidFill>
                  <a:srgbClr val="005248"/>
                </a:solidFill>
                <a:latin typeface="+mn-lt"/>
              </a:rPr>
              <a:t>.</a:t>
            </a:r>
            <a:endParaRPr lang="en-US" sz="3600" dirty="0">
              <a:solidFill>
                <a:srgbClr val="005248"/>
              </a:solidFill>
              <a:latin typeface="+mn-lt"/>
              <a:cs typeface="Times New Roman" panose="02020603050405020304" pitchFamily="18" charset="0"/>
            </a:endParaRPr>
          </a:p>
        </p:txBody>
      </p:sp>
      <p:sp>
        <p:nvSpPr>
          <p:cNvPr id="8" name="Title 1">
            <a:extLst>
              <a:ext uri="{FF2B5EF4-FFF2-40B4-BE49-F238E27FC236}">
                <a16:creationId xmlns:a16="http://schemas.microsoft.com/office/drawing/2014/main" id="{FBD9F10E-96B6-F132-9E4D-98A5EC326EAE}"/>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ahyp="http://schemas.microsoft.com/office/drawing/2018/hyperlinkcolor" xmlns=""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2537530955"/>
      </p:ext>
    </p:extLst>
  </p:cSld>
  <p:clrMapOvr>
    <a:masterClrMapping/>
  </p:clrMapOvr>
  <p:transition advClick="0">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66AF3EBBFBC847AE94C9E6D4DBFE5E" ma:contentTypeVersion="18" ma:contentTypeDescription="Create a new document." ma:contentTypeScope="" ma:versionID="27e9880d5f2c8da31d1d4682dfc6482e">
  <xsd:schema xmlns:xsd="http://www.w3.org/2001/XMLSchema" xmlns:xs="http://www.w3.org/2001/XMLSchema" xmlns:p="http://schemas.microsoft.com/office/2006/metadata/properties" xmlns:ns2="063f3a3d-d20b-4fbf-aac0-c2acf0e88b5d" xmlns:ns3="2efb450c-4aca-4ff7-b96f-5f698deb2bbd" targetNamespace="http://schemas.microsoft.com/office/2006/metadata/properties" ma:root="true" ma:fieldsID="fef4b5b76789b998f4a83bc2e6032c77" ns2:_="" ns3:_="">
    <xsd:import namespace="063f3a3d-d20b-4fbf-aac0-c2acf0e88b5d"/>
    <xsd:import namespace="2efb450c-4aca-4ff7-b96f-5f698deb2b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ivestatu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f3a3d-d20b-4fbf-aac0-c2acf0e88b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ivestatus" ma:index="16" nillable="true" ma:displayName="Live status" ma:description="Update on current location to let rest of the team know" ma:format="Dropdown" ma:internalName="Livestatus">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8afb050-7ef6-49b1-8358-c3283b90a3f0"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fb450c-4aca-4ff7-b96f-5f698deb2b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c7f3170-0cea-4e86-baf7-81030ff84662}" ma:internalName="TaxCatchAll" ma:showField="CatchAllData" ma:web="2efb450c-4aca-4ff7-b96f-5f698deb2b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vestatus xmlns="063f3a3d-d20b-4fbf-aac0-c2acf0e88b5d" xsi:nil="true"/>
    <lcf76f155ced4ddcb4097134ff3c332f xmlns="063f3a3d-d20b-4fbf-aac0-c2acf0e88b5d">
      <Terms xmlns="http://schemas.microsoft.com/office/infopath/2007/PartnerControls"/>
    </lcf76f155ced4ddcb4097134ff3c332f>
    <TaxCatchAll xmlns="2efb450c-4aca-4ff7-b96f-5f698deb2bbd" xsi:nil="true"/>
  </documentManagement>
</p:properties>
</file>

<file path=customXml/itemProps1.xml><?xml version="1.0" encoding="utf-8"?>
<ds:datastoreItem xmlns:ds="http://schemas.openxmlformats.org/officeDocument/2006/customXml" ds:itemID="{07668D62-AA9C-4A41-AACB-25E024E7E143}"/>
</file>

<file path=customXml/itemProps2.xml><?xml version="1.0" encoding="utf-8"?>
<ds:datastoreItem xmlns:ds="http://schemas.openxmlformats.org/officeDocument/2006/customXml" ds:itemID="{E30B9B94-942D-4A2E-B4C6-397C62439961}"/>
</file>

<file path=customXml/itemProps3.xml><?xml version="1.0" encoding="utf-8"?>
<ds:datastoreItem xmlns:ds="http://schemas.openxmlformats.org/officeDocument/2006/customXml" ds:itemID="{8712D99F-E5E1-439A-B410-62DCBD1BCD6A}"/>
</file>

<file path=docProps/app.xml><?xml version="1.0" encoding="utf-8"?>
<Properties xmlns="http://schemas.openxmlformats.org/officeDocument/2006/extended-properties" xmlns:vt="http://schemas.openxmlformats.org/officeDocument/2006/docPropsVTypes">
  <TotalTime>2763</TotalTime>
  <Words>432</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July</vt:lpstr>
      <vt:lpstr>PowerPoint Presentation</vt:lpstr>
      <vt:lpstr>PowerPoint Presentation</vt:lpstr>
      <vt:lpstr>Verges Narrow areas beside roads where grass and flowers grow.</vt:lpstr>
      <vt:lpstr>Wildflower meadows Fields where grass and wildflowers grow.</vt:lpstr>
      <vt:lpstr>Mates Partners of the opposite sex to breed with. </vt:lpstr>
      <vt:lpstr>Environment The surroundings in which anything living is found.</vt:lpstr>
      <vt:lpstr>Blossom A flower or lots of flowers usually on a tree or bush.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July</dc:title>
  <dc:creator>AG Marketing</dc:creator>
  <cp:lastModifiedBy>Jo Elphick</cp:lastModifiedBy>
  <cp:revision>14</cp:revision>
  <dcterms:created xsi:type="dcterms:W3CDTF">2024-04-10T16:18:26Z</dcterms:created>
  <dcterms:modified xsi:type="dcterms:W3CDTF">2024-05-28T14:37:47Z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0x0101000866AF3EBBFBC847AE94C9E6D4DBFE5E</vt:lpwstr>
  </property>
</Properties>
</file>