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05" r:id="rId2"/>
    <p:sldId id="308" r:id="rId3"/>
    <p:sldId id="307" r:id="rId4"/>
    <p:sldId id="288" r:id="rId5"/>
    <p:sldId id="277" r:id="rId6"/>
    <p:sldId id="278" r:id="rId7"/>
    <p:sldId id="330" r:id="rId8"/>
    <p:sldId id="334" r:id="rId9"/>
    <p:sldId id="2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Lloyd" initials="JL" lastIdx="3" clrIdx="0">
    <p:extLst>
      <p:ext uri="{19B8F6BF-5375-455C-9EA6-DF929625EA0E}">
        <p15:presenceInfo xmlns:p15="http://schemas.microsoft.com/office/powerpoint/2012/main" userId="S-1-5-21-573514034-4036116226-3480628288-59420" providerId="AD"/>
      </p:ext>
    </p:extLst>
  </p:cmAuthor>
  <p:cmAuthor id="2" name="Hannah Wright" initials="HW" lastIdx="3" clrIdx="1">
    <p:extLst>
      <p:ext uri="{19B8F6BF-5375-455C-9EA6-DF929625EA0E}">
        <p15:presenceInfo xmlns:p15="http://schemas.microsoft.com/office/powerpoint/2012/main" userId="S::hannahwright@rhs.org.uk::fb9fe3aa-f7eb-450d-99da-b2ab4321e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1EE"/>
    <a:srgbClr val="FAEAD2"/>
    <a:srgbClr val="F5D6A4"/>
    <a:srgbClr val="005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p:restoredTop sz="96405"/>
  </p:normalViewPr>
  <p:slideViewPr>
    <p:cSldViewPr snapToGrid="0" showGuides="1">
      <p:cViewPr varScale="1">
        <p:scale>
          <a:sx n="82" d="100"/>
          <a:sy n="82" d="100"/>
        </p:scale>
        <p:origin x="82" y="192"/>
      </p:cViewPr>
      <p:guideLst>
        <p:guide orient="horz" pos="2160"/>
        <p:guide pos="3840"/>
        <p:guide orient="horz" pos="6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0852A-928A-1242-B2DE-7B4FDBACE2FD}"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0CACC-C352-B540-AB70-0F42C092AF21}" type="slidenum">
              <a:rPr lang="en-US" smtClean="0"/>
              <a:t>‹#›</a:t>
            </a:fld>
            <a:endParaRPr lang="en-US"/>
          </a:p>
        </p:txBody>
      </p:sp>
    </p:spTree>
    <p:extLst>
      <p:ext uri="{BB962C8B-B14F-4D97-AF65-F5344CB8AC3E}">
        <p14:creationId xmlns:p14="http://schemas.microsoft.com/office/powerpoint/2010/main" val="53728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8E8C93-1E52-BF4B-8D4C-292FEB626D70}" type="slidenum">
              <a:rPr lang="en-US" smtClean="0"/>
              <a:t>1</a:t>
            </a:fld>
            <a:endParaRPr lang="en-US"/>
          </a:p>
        </p:txBody>
      </p:sp>
    </p:spTree>
    <p:extLst>
      <p:ext uri="{BB962C8B-B14F-4D97-AF65-F5344CB8AC3E}">
        <p14:creationId xmlns:p14="http://schemas.microsoft.com/office/powerpoint/2010/main" val="41519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2009-D737-59D0-410A-FFAB412282B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B7843B-8FF6-A7F2-CA37-FC0C86DBA6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2FC8C2-9458-820B-E161-5FD4BD71B8CD}"/>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6D93FA15-D731-7046-60C5-FC5F871AA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3C4B9-5D98-A632-6F40-B292C1B4FF10}"/>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256295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1C6F-49AE-C8B1-7B24-CF172D61B2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2D41B1-49F2-EBFD-12BE-E5048C25ED9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6210A1-5E87-4816-5E6F-A1CF7E311414}"/>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253B923F-2F67-0D41-8D64-C6C7F6D79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BB0C6-43BE-1AFB-C88A-B14D94F00E60}"/>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26512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EC434-5FBD-8BDA-E6DB-F383182B7C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3AAB32-9550-4AA2-4BCB-D6A0426483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7E1B689-1D17-2EDC-EB28-3A688014D510}"/>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009F0F7F-5C14-C62A-2ACF-2F43AB5C73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4D417-5712-8C11-D95C-73DE8A8CC14C}"/>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16270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9DBF-57AA-9F21-E83A-5CC32C2112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6D0325-5906-E8F6-415A-1D8D77AAA04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7001A7-B760-5AE9-E7C2-BAC489D1598D}"/>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01E09B67-25C8-7710-6A00-57CB14B75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33E69-9E9C-E197-7651-C1FA2271CF69}"/>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36776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7BCE-0F5F-0814-56CB-7920476BAC0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69F203-F35A-7268-A475-04BC5732F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FA3BA13-FC18-814A-4758-2DD3C9991DE3}"/>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CB14D871-9EF1-80BC-DDFB-204063021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2C36B-3141-C4B6-96EB-C1C848346398}"/>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126985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2367-F5F8-C11A-A953-0C6AEDD5927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708EE7-EBDE-7D3A-BDBD-BBC9792F346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C6692E-96C1-5CBB-4D47-3AA07BAB0BA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D05BD2E-9942-EE54-62FD-D7B339CB2A7D}"/>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6" name="Footer Placeholder 5">
            <a:extLst>
              <a:ext uri="{FF2B5EF4-FFF2-40B4-BE49-F238E27FC236}">
                <a16:creationId xmlns:a16="http://schemas.microsoft.com/office/drawing/2014/main" id="{7A4411B4-DE38-7BB2-4833-E58EEA236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B6318-ED9A-FF20-7C83-D3187F0C99E8}"/>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300339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0F95-F0F8-032B-C606-AE3D4557F3D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190ED4-CC78-0AB2-FF5A-4BC4C484B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AE738D-0953-1027-A03C-3B3F64B2C0C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5EF091-AA83-5774-0B4C-0CCAF34CFF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343DCC7-65F0-7D44-932B-D88C948D39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813EB6E-B40A-32EB-EBBA-E7875A93CEC0}"/>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8" name="Footer Placeholder 7">
            <a:extLst>
              <a:ext uri="{FF2B5EF4-FFF2-40B4-BE49-F238E27FC236}">
                <a16:creationId xmlns:a16="http://schemas.microsoft.com/office/drawing/2014/main" id="{07A1F279-B5F4-73B9-DB74-59715C8F8F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B407C4-1DDB-8C6E-9C53-509A92E0061B}"/>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417027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20D3B-40F8-5833-3962-A1D07A1A3B0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F5D4E84-101F-80F0-7449-5664CDF5EF99}"/>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4" name="Footer Placeholder 3">
            <a:extLst>
              <a:ext uri="{FF2B5EF4-FFF2-40B4-BE49-F238E27FC236}">
                <a16:creationId xmlns:a16="http://schemas.microsoft.com/office/drawing/2014/main" id="{D0D69405-5924-E8FA-8285-180569702D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9AFB3E-CFD1-CA3D-28E8-C633222BC1AD}"/>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423864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FC8DFA-BE8B-A21B-4E89-E2B9575F5030}"/>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3" name="Footer Placeholder 2">
            <a:extLst>
              <a:ext uri="{FF2B5EF4-FFF2-40B4-BE49-F238E27FC236}">
                <a16:creationId xmlns:a16="http://schemas.microsoft.com/office/drawing/2014/main" id="{8CDF88D0-5F17-6511-197B-4B5585CC34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A92263-3564-83A3-4A65-E30D4DAA8EF1}"/>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36542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7929-8983-A77B-BB12-749E69F20A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6853901-0CA9-B01B-6BD1-B22FBD3E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AE27821-DEE4-3813-96F1-D9C09C6C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270094-B4D8-C534-FFC1-A69062B2C6DA}"/>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6" name="Footer Placeholder 5">
            <a:extLst>
              <a:ext uri="{FF2B5EF4-FFF2-40B4-BE49-F238E27FC236}">
                <a16:creationId xmlns:a16="http://schemas.microsoft.com/office/drawing/2014/main" id="{A5B95B0D-EDF0-D2EB-0B78-1C0B410D6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5FCE54-FD0C-DF83-90B7-F60744ECCDB9}"/>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723269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EDF0-06B2-3016-2FA8-C9FA2C73A4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B6EF203-12BB-CF78-37C6-96F1BC894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98205-B9A2-4F46-A414-8BF959A2B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B03887-A692-E65B-8AD2-7E40BC1FBAC1}"/>
              </a:ext>
            </a:extLst>
          </p:cNvPr>
          <p:cNvSpPr>
            <a:spLocks noGrp="1"/>
          </p:cNvSpPr>
          <p:nvPr>
            <p:ph type="dt" sz="half" idx="10"/>
          </p:nvPr>
        </p:nvSpPr>
        <p:spPr/>
        <p:txBody>
          <a:bodyPr/>
          <a:lstStyle/>
          <a:p>
            <a:fld id="{C30BE864-18B7-C54C-8DF3-339C232C928C}" type="datetimeFigureOut">
              <a:rPr lang="en-US" smtClean="0"/>
              <a:t>5/28/2024</a:t>
            </a:fld>
            <a:endParaRPr lang="en-US"/>
          </a:p>
        </p:txBody>
      </p:sp>
      <p:sp>
        <p:nvSpPr>
          <p:cNvPr id="6" name="Footer Placeholder 5">
            <a:extLst>
              <a:ext uri="{FF2B5EF4-FFF2-40B4-BE49-F238E27FC236}">
                <a16:creationId xmlns:a16="http://schemas.microsoft.com/office/drawing/2014/main" id="{686AAA62-B2CF-A0BC-DBEE-BCD34C140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1C9A95-FEB4-5E11-A3F3-C5A912C10992}"/>
              </a:ext>
            </a:extLst>
          </p:cNvPr>
          <p:cNvSpPr>
            <a:spLocks noGrp="1"/>
          </p:cNvSpPr>
          <p:nvPr>
            <p:ph type="sldNum" sz="quarter" idx="12"/>
          </p:nvPr>
        </p:nvSpPr>
        <p:spPr/>
        <p:txBody>
          <a:bodyPr/>
          <a:lstStyle/>
          <a:p>
            <a:fld id="{C75A7B13-A319-F941-9DED-9B247DFB1C21}" type="slidenum">
              <a:rPr lang="en-US" smtClean="0"/>
              <a:t>‹#›</a:t>
            </a:fld>
            <a:endParaRPr lang="en-US"/>
          </a:p>
        </p:txBody>
      </p:sp>
    </p:spTree>
    <p:extLst>
      <p:ext uri="{BB962C8B-B14F-4D97-AF65-F5344CB8AC3E}">
        <p14:creationId xmlns:p14="http://schemas.microsoft.com/office/powerpoint/2010/main" val="649504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499C8-B2B4-50F3-B208-2A1E72BDFE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87DEBB-7141-CC04-CD71-81A53652A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40EF82-F63A-9CF7-C37D-4B64B7ED7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BE864-18B7-C54C-8DF3-339C232C928C}" type="datetimeFigureOut">
              <a:rPr lang="en-US" smtClean="0"/>
              <a:t>5/28/2024</a:t>
            </a:fld>
            <a:endParaRPr lang="en-US"/>
          </a:p>
        </p:txBody>
      </p:sp>
      <p:sp>
        <p:nvSpPr>
          <p:cNvPr id="5" name="Footer Placeholder 4">
            <a:extLst>
              <a:ext uri="{FF2B5EF4-FFF2-40B4-BE49-F238E27FC236}">
                <a16:creationId xmlns:a16="http://schemas.microsoft.com/office/drawing/2014/main" id="{55167830-0AC8-CFEE-9674-ACDF8A03FA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70C4D9-1914-8922-B27B-1EFA4CAFE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A7B13-A319-F941-9DED-9B247DFB1C21}" type="slidenum">
              <a:rPr lang="en-US" smtClean="0"/>
              <a:t>‹#›</a:t>
            </a:fld>
            <a:endParaRPr lang="en-US"/>
          </a:p>
        </p:txBody>
      </p:sp>
    </p:spTree>
    <p:extLst>
      <p:ext uri="{BB962C8B-B14F-4D97-AF65-F5344CB8AC3E}">
        <p14:creationId xmlns:p14="http://schemas.microsoft.com/office/powerpoint/2010/main" val="4053904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image" Target="../media/image5.png"/><Relationship Id="rId5" Type="http://schemas.openxmlformats.org/officeDocument/2006/relationships/slide" Target="slide5.xml"/><Relationship Id="rId10" Type="http://schemas.openxmlformats.org/officeDocument/2006/relationships/image" Target="../media/image4.png"/><Relationship Id="rId4" Type="http://schemas.openxmlformats.org/officeDocument/2006/relationships/slide" Target="slide8.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slide" Target="slide6.xml"/><Relationship Id="rId10" Type="http://schemas.openxmlformats.org/officeDocument/2006/relationships/image" Target="../media/image6.png"/><Relationship Id="rId4" Type="http://schemas.openxmlformats.org/officeDocument/2006/relationships/slide" Target="slide7.xml"/><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E7CD97D-004B-AF1C-8E0E-3337E16B346F}"/>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4" name="Rectangle 3">
            <a:extLst>
              <a:ext uri="{FF2B5EF4-FFF2-40B4-BE49-F238E27FC236}">
                <a16:creationId xmlns:a16="http://schemas.microsoft.com/office/drawing/2014/main" id="{485EF96B-A335-AFD9-ADB4-43EEC3CB569E}"/>
              </a:ext>
            </a:extLst>
          </p:cNvPr>
          <p:cNvSpPr/>
          <p:nvPr/>
        </p:nvSpPr>
        <p:spPr>
          <a:xfrm>
            <a:off x="292308" y="3428999"/>
            <a:ext cx="5179102" cy="2592121"/>
          </a:xfrm>
          <a:prstGeom prst="rect">
            <a:avLst/>
          </a:prstGeom>
          <a:solidFill>
            <a:srgbClr val="F5D6A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614D72-0A66-D221-7733-4672C4A161EF}"/>
              </a:ext>
            </a:extLst>
          </p:cNvPr>
          <p:cNvSpPr txBox="1"/>
          <p:nvPr/>
        </p:nvSpPr>
        <p:spPr>
          <a:xfrm>
            <a:off x="467553" y="4504357"/>
            <a:ext cx="4883935" cy="1323439"/>
          </a:xfrm>
          <a:prstGeom prst="rect">
            <a:avLst/>
          </a:prstGeom>
          <a:noFill/>
        </p:spPr>
        <p:txBody>
          <a:bodyPr wrap="square">
            <a:spAutoFit/>
          </a:bodyPr>
          <a:lstStyle/>
          <a:p>
            <a:pPr marL="0" indent="0">
              <a:buNone/>
            </a:pPr>
            <a:r>
              <a:rPr lang="en-GB" sz="1600" dirty="0">
                <a:solidFill>
                  <a:srgbClr val="005248"/>
                </a:solidFill>
              </a:rPr>
              <a:t>Many plants we grow for food are also brilliant for bees and other </a:t>
            </a:r>
            <a:r>
              <a:rPr lang="en-GB" sz="1600" b="1" dirty="0">
                <a:solidFill>
                  <a:srgbClr val="005248"/>
                </a:solidFill>
                <a:hlinkClick r:id="rId4" action="ppaction://hlinksldjump">
                  <a:extLst>
                    <a:ext uri="{A12FA001-AC4F-418D-AE19-62706E023703}">
                      <ahyp:hlinkClr xmlns:ahyp="http://schemas.microsoft.com/office/drawing/2018/hyperlinkcolor" xmlns="" val="tx"/>
                    </a:ext>
                  </a:extLst>
                </a:hlinkClick>
              </a:rPr>
              <a:t>pollinating</a:t>
            </a:r>
            <a:r>
              <a:rPr lang="en-GB" sz="1600" dirty="0">
                <a:solidFill>
                  <a:srgbClr val="005248"/>
                </a:solidFill>
              </a:rPr>
              <a:t> insects. The plants provide visiting insects with </a:t>
            </a:r>
            <a:r>
              <a:rPr lang="en-GB" sz="1600" b="1" dirty="0">
                <a:solidFill>
                  <a:srgbClr val="005248"/>
                </a:solidFill>
                <a:hlinkClick r:id="rId5" action="ppaction://hlinksldjump">
                  <a:extLst>
                    <a:ext uri="{A12FA001-AC4F-418D-AE19-62706E023703}">
                      <ahyp:hlinkClr xmlns:ahyp="http://schemas.microsoft.com/office/drawing/2018/hyperlinkcolor" xmlns="" val="tx"/>
                    </a:ext>
                  </a:extLst>
                </a:hlinkClick>
              </a:rPr>
              <a:t>pollen</a:t>
            </a:r>
            <a:r>
              <a:rPr lang="en-GB" sz="1600" dirty="0">
                <a:solidFill>
                  <a:srgbClr val="005248"/>
                </a:solidFill>
              </a:rPr>
              <a:t> and </a:t>
            </a:r>
            <a:r>
              <a:rPr lang="en-GB" sz="1600" b="1" dirty="0">
                <a:solidFill>
                  <a:srgbClr val="005248"/>
                </a:solidFill>
                <a:hlinkClick r:id="rId6" action="ppaction://hlinksldjump">
                  <a:extLst>
                    <a:ext uri="{A12FA001-AC4F-418D-AE19-62706E023703}">
                      <ahyp:hlinkClr xmlns:ahyp="http://schemas.microsoft.com/office/drawing/2018/hyperlinkcolor" xmlns="" val="tx"/>
                    </a:ext>
                  </a:extLst>
                </a:hlinkClick>
              </a:rPr>
              <a:t>nectar</a:t>
            </a:r>
            <a:r>
              <a:rPr lang="en-GB" sz="1600" dirty="0">
                <a:solidFill>
                  <a:srgbClr val="005248"/>
                </a:solidFill>
              </a:rPr>
              <a:t>. If </a:t>
            </a:r>
            <a:r>
              <a:rPr lang="en-GB" sz="1600" b="1" dirty="0">
                <a:solidFill>
                  <a:srgbClr val="005248"/>
                </a:solidFill>
                <a:hlinkClick r:id="rId7" action="ppaction://hlinksldjump">
                  <a:extLst>
                    <a:ext uri="{A12FA001-AC4F-418D-AE19-62706E023703}">
                      <ahyp:hlinkClr xmlns:ahyp="http://schemas.microsoft.com/office/drawing/2018/hyperlinkcolor" xmlns="" val="tx"/>
                    </a:ext>
                  </a:extLst>
                </a:hlinkClick>
              </a:rPr>
              <a:t>pollination</a:t>
            </a:r>
            <a:r>
              <a:rPr lang="en-GB" sz="1600" dirty="0">
                <a:solidFill>
                  <a:srgbClr val="005248"/>
                </a:solidFill>
              </a:rPr>
              <a:t> has taken place the plants can then begin to produce fruit or vegetables, like peas and beans.</a:t>
            </a:r>
          </a:p>
        </p:txBody>
      </p:sp>
      <p:sp>
        <p:nvSpPr>
          <p:cNvPr id="28" name="Title 1">
            <a:extLst>
              <a:ext uri="{FF2B5EF4-FFF2-40B4-BE49-F238E27FC236}">
                <a16:creationId xmlns:a16="http://schemas.microsoft.com/office/drawing/2014/main" id="{4B1E201D-F4C4-2EE5-EC91-3DB02914757E}"/>
              </a:ext>
            </a:extLst>
          </p:cNvPr>
          <p:cNvSpPr>
            <a:spLocks noGrp="1"/>
          </p:cNvSpPr>
          <p:nvPr>
            <p:ph type="ctrTitle"/>
          </p:nvPr>
        </p:nvSpPr>
        <p:spPr>
          <a:xfrm>
            <a:off x="475447" y="1094165"/>
            <a:ext cx="5451943" cy="901768"/>
          </a:xfrm>
        </p:spPr>
        <p:txBody>
          <a:bodyPr>
            <a:noAutofit/>
          </a:bodyPr>
          <a:lstStyle/>
          <a:p>
            <a:pPr algn="l"/>
            <a:r>
              <a:rPr lang="en-US" dirty="0">
                <a:solidFill>
                  <a:srgbClr val="EF7F1C"/>
                </a:solidFill>
                <a:latin typeface="Times New Roman" panose="02020603050405020304" pitchFamily="18" charset="0"/>
                <a:cs typeface="Times New Roman" panose="02020603050405020304" pitchFamily="18" charset="0"/>
              </a:rPr>
              <a:t>January</a:t>
            </a:r>
          </a:p>
        </p:txBody>
      </p:sp>
      <p:sp>
        <p:nvSpPr>
          <p:cNvPr id="5" name="TextBox 4">
            <a:extLst>
              <a:ext uri="{FF2B5EF4-FFF2-40B4-BE49-F238E27FC236}">
                <a16:creationId xmlns:a16="http://schemas.microsoft.com/office/drawing/2014/main" id="{FD0E2A41-AACF-D08A-C327-703569821340}"/>
              </a:ext>
            </a:extLst>
          </p:cNvPr>
          <p:cNvSpPr txBox="1"/>
          <p:nvPr/>
        </p:nvSpPr>
        <p:spPr>
          <a:xfrm>
            <a:off x="467565" y="1982472"/>
            <a:ext cx="5108776" cy="1107996"/>
          </a:xfrm>
          <a:prstGeom prst="rect">
            <a:avLst/>
          </a:prstGeom>
          <a:noFill/>
        </p:spPr>
        <p:txBody>
          <a:bodyPr wrap="square">
            <a:spAutoFit/>
          </a:bodyPr>
          <a:lstStyle/>
          <a:p>
            <a:pPr>
              <a:tabLst>
                <a:tab pos="3905250" algn="l"/>
              </a:tabLst>
            </a:pPr>
            <a:r>
              <a:rPr lang="en-GB" sz="2200" dirty="0">
                <a:solidFill>
                  <a:srgbClr val="005248"/>
                </a:solidFill>
              </a:rPr>
              <a:t>This </a:t>
            </a:r>
            <a:r>
              <a:rPr lang="en-GB" sz="2200" dirty="0" smtClean="0">
                <a:solidFill>
                  <a:srgbClr val="005248"/>
                </a:solidFill>
              </a:rPr>
              <a:t>month, </a:t>
            </a:r>
            <a:r>
              <a:rPr lang="en-GB" sz="2200" dirty="0">
                <a:solidFill>
                  <a:srgbClr val="005248"/>
                </a:solidFill>
              </a:rPr>
              <a:t>most bees are still asleep but some honeybees are feeding on the honey stored in their hives.</a:t>
            </a:r>
          </a:p>
        </p:txBody>
      </p:sp>
      <p:grpSp>
        <p:nvGrpSpPr>
          <p:cNvPr id="9" name="Group 8">
            <a:extLst>
              <a:ext uri="{FF2B5EF4-FFF2-40B4-BE49-F238E27FC236}">
                <a16:creationId xmlns:a16="http://schemas.microsoft.com/office/drawing/2014/main" id="{83E2608E-63E1-6CF5-E4CD-3E8B7AC502F6}"/>
              </a:ext>
            </a:extLst>
          </p:cNvPr>
          <p:cNvGrpSpPr/>
          <p:nvPr/>
        </p:nvGrpSpPr>
        <p:grpSpPr>
          <a:xfrm flipH="1">
            <a:off x="3414124" y="0"/>
            <a:ext cx="3716543" cy="1190560"/>
            <a:chOff x="5076217" y="-401704"/>
            <a:chExt cx="4700614" cy="1505798"/>
          </a:xfrm>
        </p:grpSpPr>
        <p:pic>
          <p:nvPicPr>
            <p:cNvPr id="87" name="Picture 86">
              <a:extLst>
                <a:ext uri="{FF2B5EF4-FFF2-40B4-BE49-F238E27FC236}">
                  <a16:creationId xmlns:a16="http://schemas.microsoft.com/office/drawing/2014/main" id="{EF23B98C-2D25-CB90-D736-C1DAC0DF341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3620" b="1"/>
            <a:stretch/>
          </p:blipFill>
          <p:spPr>
            <a:xfrm>
              <a:off x="5076217" y="-401704"/>
              <a:ext cx="3454400" cy="1505798"/>
            </a:xfrm>
            <a:prstGeom prst="rect">
              <a:avLst/>
            </a:prstGeom>
          </p:spPr>
        </p:pic>
        <p:pic>
          <p:nvPicPr>
            <p:cNvPr id="6" name="Picture 5">
              <a:extLst>
                <a:ext uri="{FF2B5EF4-FFF2-40B4-BE49-F238E27FC236}">
                  <a16:creationId xmlns:a16="http://schemas.microsoft.com/office/drawing/2014/main" id="{FDB9C5CE-58ED-94EF-A348-F71D7A30692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6701938">
              <a:off x="8667921" y="-131595"/>
              <a:ext cx="1066800" cy="1151021"/>
            </a:xfrm>
            <a:prstGeom prst="rect">
              <a:avLst/>
            </a:prstGeom>
          </p:spPr>
        </p:pic>
      </p:grpSp>
      <p:pic>
        <p:nvPicPr>
          <p:cNvPr id="8" name="Picture 7">
            <a:extLst>
              <a:ext uri="{FF2B5EF4-FFF2-40B4-BE49-F238E27FC236}">
                <a16:creationId xmlns:a16="http://schemas.microsoft.com/office/drawing/2014/main" id="{2BDBF220-E555-FABA-246B-610AA422244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158" b="-209"/>
          <a:stretch/>
        </p:blipFill>
        <p:spPr>
          <a:xfrm>
            <a:off x="5626428" y="1014075"/>
            <a:ext cx="6581456" cy="4608929"/>
          </a:xfrm>
          <a:prstGeom prst="rect">
            <a:avLst/>
          </a:prstGeom>
        </p:spPr>
      </p:pic>
      <p:pic>
        <p:nvPicPr>
          <p:cNvPr id="11" name="Picture 10">
            <a:extLst>
              <a:ext uri="{FF2B5EF4-FFF2-40B4-BE49-F238E27FC236}">
                <a16:creationId xmlns:a16="http://schemas.microsoft.com/office/drawing/2014/main" id="{91304541-EDEC-E599-4DAD-C0B1E34665AF}"/>
              </a:ext>
            </a:extLst>
          </p:cNvPr>
          <p:cNvPicPr>
            <a:picLocks noChangeAspect="1"/>
          </p:cNvPicPr>
          <p:nvPr/>
        </p:nvPicPr>
        <p:blipFill>
          <a:blip r:embed="rId11"/>
          <a:srcRect/>
          <a:stretch/>
        </p:blipFill>
        <p:spPr>
          <a:xfrm>
            <a:off x="550863" y="326929"/>
            <a:ext cx="2354381" cy="483775"/>
          </a:xfrm>
          <a:prstGeom prst="rect">
            <a:avLst/>
          </a:prstGeom>
        </p:spPr>
      </p:pic>
      <p:sp>
        <p:nvSpPr>
          <p:cNvPr id="10" name="TextBox 9">
            <a:extLst>
              <a:ext uri="{FF2B5EF4-FFF2-40B4-BE49-F238E27FC236}">
                <a16:creationId xmlns:a16="http://schemas.microsoft.com/office/drawing/2014/main" id="{BA2B3828-EBA8-5717-EEA2-1B62EE7DB395}"/>
              </a:ext>
            </a:extLst>
          </p:cNvPr>
          <p:cNvSpPr txBox="1"/>
          <p:nvPr/>
        </p:nvSpPr>
        <p:spPr>
          <a:xfrm>
            <a:off x="467554" y="3563276"/>
            <a:ext cx="4546656" cy="830997"/>
          </a:xfrm>
          <a:prstGeom prst="rect">
            <a:avLst/>
          </a:prstGeom>
          <a:noFill/>
        </p:spPr>
        <p:txBody>
          <a:bodyPr wrap="square">
            <a:spAutoFit/>
          </a:bodyPr>
          <a:lstStyle/>
          <a:p>
            <a:r>
              <a:rPr lang="en-GB" sz="2400" dirty="0">
                <a:solidFill>
                  <a:srgbClr val="005248"/>
                </a:solidFill>
              </a:rPr>
              <a:t>Learn about: how bees help to provide some of the food we eat. </a:t>
            </a:r>
          </a:p>
        </p:txBody>
      </p:sp>
      <p:sp>
        <p:nvSpPr>
          <p:cNvPr id="3" name="TextBox 2">
            <a:extLst>
              <a:ext uri="{FF2B5EF4-FFF2-40B4-BE49-F238E27FC236}">
                <a16:creationId xmlns:a16="http://schemas.microsoft.com/office/drawing/2014/main" id="{F97A9111-D683-DAA5-83B8-57629A3D65B9}"/>
              </a:ext>
            </a:extLst>
          </p:cNvPr>
          <p:cNvSpPr txBox="1"/>
          <p:nvPr/>
        </p:nvSpPr>
        <p:spPr>
          <a:xfrm>
            <a:off x="6907356" y="5537885"/>
            <a:ext cx="4420576" cy="523220"/>
          </a:xfrm>
          <a:prstGeom prst="rect">
            <a:avLst/>
          </a:prstGeom>
          <a:noFill/>
        </p:spPr>
        <p:txBody>
          <a:bodyPr wrap="square">
            <a:spAutoFit/>
          </a:bodyPr>
          <a:lstStyle/>
          <a:p>
            <a:r>
              <a:rPr lang="en-GB" sz="1400" dirty="0">
                <a:solidFill>
                  <a:srgbClr val="005248"/>
                </a:solidFill>
              </a:rPr>
              <a:t>Strawberry fruit starts forming after a bee successfully transfers pollen from one strawberry flower to another.</a:t>
            </a:r>
            <a:endParaRPr lang="en-US" sz="1400" dirty="0">
              <a:solidFill>
                <a:srgbClr val="005248"/>
              </a:solidFill>
            </a:endParaRPr>
          </a:p>
        </p:txBody>
      </p:sp>
      <p:pic>
        <p:nvPicPr>
          <p:cNvPr id="18" name="Picture 17">
            <a:hlinkClick r:id="" action="ppaction://hlinkshowjump?jump=nextslide"/>
            <a:extLst>
              <a:ext uri="{FF2B5EF4-FFF2-40B4-BE49-F238E27FC236}">
                <a16:creationId xmlns:a16="http://schemas.microsoft.com/office/drawing/2014/main" id="{402D2E90-122F-0CB5-BB62-6F01AB9CC72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spTree>
    <p:extLst>
      <p:ext uri="{BB962C8B-B14F-4D97-AF65-F5344CB8AC3E}">
        <p14:creationId xmlns:p14="http://schemas.microsoft.com/office/powerpoint/2010/main" val="1984473063"/>
      </p:ext>
    </p:extLst>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2" name="Rectangle 1">
            <a:extLst>
              <a:ext uri="{FF2B5EF4-FFF2-40B4-BE49-F238E27FC236}">
                <a16:creationId xmlns:a16="http://schemas.microsoft.com/office/drawing/2014/main" id="{5D502803-D87A-150D-84EF-93EB7F6D5402}"/>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D6E6DF3-E6B1-E70C-A636-98E6A16318F8}"/>
              </a:ext>
            </a:extLst>
          </p:cNvPr>
          <p:cNvSpPr/>
          <p:nvPr/>
        </p:nvSpPr>
        <p:spPr>
          <a:xfrm>
            <a:off x="8016408" y="2128206"/>
            <a:ext cx="3631340" cy="3923680"/>
          </a:xfrm>
          <a:prstGeom prst="rect">
            <a:avLst/>
          </a:prstGeom>
          <a:solidFill>
            <a:srgbClr val="F5D6A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43" name="Rectangle 42">
            <a:extLst>
              <a:ext uri="{FF2B5EF4-FFF2-40B4-BE49-F238E27FC236}">
                <a16:creationId xmlns:a16="http://schemas.microsoft.com/office/drawing/2014/main" id="{7D42F4B6-B1CF-E1ED-996B-022002C773CF}"/>
              </a:ext>
            </a:extLst>
          </p:cNvPr>
          <p:cNvSpPr/>
          <p:nvPr/>
        </p:nvSpPr>
        <p:spPr>
          <a:xfrm>
            <a:off x="555551" y="2128206"/>
            <a:ext cx="3631340" cy="3923680"/>
          </a:xfrm>
          <a:prstGeom prst="rect">
            <a:avLst/>
          </a:prstGeom>
          <a:solidFill>
            <a:srgbClr val="F5D6A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5" name="Rectangle 14">
            <a:extLst>
              <a:ext uri="{FF2B5EF4-FFF2-40B4-BE49-F238E27FC236}">
                <a16:creationId xmlns:a16="http://schemas.microsoft.com/office/drawing/2014/main" id="{6E933F65-3829-B585-CFD5-CD4774F4C05D}"/>
              </a:ext>
            </a:extLst>
          </p:cNvPr>
          <p:cNvSpPr/>
          <p:nvPr/>
        </p:nvSpPr>
        <p:spPr>
          <a:xfrm>
            <a:off x="4285979" y="2128206"/>
            <a:ext cx="3631340" cy="3923679"/>
          </a:xfrm>
          <a:prstGeom prst="rect">
            <a:avLst/>
          </a:prstGeom>
          <a:solidFill>
            <a:srgbClr val="F5D6A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2" name="Picture 11">
            <a:extLst>
              <a:ext uri="{FF2B5EF4-FFF2-40B4-BE49-F238E27FC236}">
                <a16:creationId xmlns:a16="http://schemas.microsoft.com/office/drawing/2014/main" id="{0419E138-5ABB-7CC4-4A29-F1B2C1DE5DC3}"/>
              </a:ext>
            </a:extLst>
          </p:cNvPr>
          <p:cNvPicPr>
            <a:picLocks/>
          </p:cNvPicPr>
          <p:nvPr/>
        </p:nvPicPr>
        <p:blipFill rotWithShape="1">
          <a:blip r:embed="rId3" cstate="screen">
            <a:extLst>
              <a:ext uri="{28A0092B-C50C-407E-A947-70E740481C1C}">
                <a14:useLocalDpi xmlns:a14="http://schemas.microsoft.com/office/drawing/2010/main"/>
              </a:ext>
            </a:extLst>
          </a:blip>
          <a:srcRect l="2965" t="14958" r="786" b="2295"/>
          <a:stretch/>
        </p:blipFill>
        <p:spPr>
          <a:xfrm>
            <a:off x="1867878" y="2346676"/>
            <a:ext cx="2116728" cy="1208448"/>
          </a:xfrm>
          <a:prstGeom prst="rect">
            <a:avLst/>
          </a:prstGeom>
        </p:spPr>
      </p:pic>
      <p:sp>
        <p:nvSpPr>
          <p:cNvPr id="16" name="TextBox 15">
            <a:extLst>
              <a:ext uri="{FF2B5EF4-FFF2-40B4-BE49-F238E27FC236}">
                <a16:creationId xmlns:a16="http://schemas.microsoft.com/office/drawing/2014/main" id="{6C33FF3A-BB7E-9012-A360-C7B5A6EE4B77}"/>
              </a:ext>
            </a:extLst>
          </p:cNvPr>
          <p:cNvSpPr txBox="1"/>
          <p:nvPr/>
        </p:nvSpPr>
        <p:spPr>
          <a:xfrm>
            <a:off x="1768789" y="3547221"/>
            <a:ext cx="1677556" cy="215444"/>
          </a:xfrm>
          <a:prstGeom prst="rect">
            <a:avLst/>
          </a:prstGeom>
          <a:noFill/>
        </p:spPr>
        <p:txBody>
          <a:bodyPr wrap="square">
            <a:spAutoFit/>
          </a:bodyPr>
          <a:lstStyle/>
          <a:p>
            <a:r>
              <a:rPr lang="en-GB" sz="800" dirty="0">
                <a:solidFill>
                  <a:srgbClr val="005248"/>
                </a:solidFill>
              </a:rPr>
              <a:t>Strawberry plant</a:t>
            </a:r>
            <a:endParaRPr lang="en-US" sz="700" dirty="0">
              <a:solidFill>
                <a:srgbClr val="005248"/>
              </a:solidFill>
            </a:endParaRPr>
          </a:p>
        </p:txBody>
      </p:sp>
      <p:sp>
        <p:nvSpPr>
          <p:cNvPr id="37" name="TextBox 36">
            <a:extLst>
              <a:ext uri="{FF2B5EF4-FFF2-40B4-BE49-F238E27FC236}">
                <a16:creationId xmlns:a16="http://schemas.microsoft.com/office/drawing/2014/main" id="{3A143AC9-FB77-998E-EBBA-FDD8CF799A22}"/>
              </a:ext>
            </a:extLst>
          </p:cNvPr>
          <p:cNvSpPr txBox="1"/>
          <p:nvPr/>
        </p:nvSpPr>
        <p:spPr>
          <a:xfrm>
            <a:off x="487381" y="1237766"/>
            <a:ext cx="11149068" cy="707886"/>
          </a:xfrm>
          <a:prstGeom prst="rect">
            <a:avLst/>
          </a:prstGeom>
          <a:noFill/>
        </p:spPr>
        <p:txBody>
          <a:bodyPr wrap="square">
            <a:spAutoFit/>
          </a:bodyPr>
          <a:lstStyle/>
          <a:p>
            <a:r>
              <a:rPr lang="en-GB" sz="2200" dirty="0">
                <a:solidFill>
                  <a:srgbClr val="005248"/>
                </a:solidFill>
              </a:rPr>
              <a:t>Bees and our food</a:t>
            </a:r>
          </a:p>
          <a:p>
            <a:r>
              <a:rPr lang="en-GB" dirty="0">
                <a:solidFill>
                  <a:srgbClr val="005248"/>
                </a:solidFill>
              </a:rPr>
              <a:t>How pollination gives us </a:t>
            </a:r>
            <a:r>
              <a:rPr lang="en-GB" dirty="0" smtClean="0">
                <a:solidFill>
                  <a:srgbClr val="005248"/>
                </a:solidFill>
              </a:rPr>
              <a:t>food</a:t>
            </a:r>
            <a:endParaRPr lang="en-GB" dirty="0">
              <a:solidFill>
                <a:srgbClr val="005248"/>
              </a:solidFill>
            </a:endParaRPr>
          </a:p>
        </p:txBody>
      </p:sp>
      <p:sp>
        <p:nvSpPr>
          <p:cNvPr id="38" name="TextBox 37">
            <a:extLst>
              <a:ext uri="{FF2B5EF4-FFF2-40B4-BE49-F238E27FC236}">
                <a16:creationId xmlns:a16="http://schemas.microsoft.com/office/drawing/2014/main" id="{0A9E740B-814E-6212-7B17-287170F687E3}"/>
              </a:ext>
            </a:extLst>
          </p:cNvPr>
          <p:cNvSpPr txBox="1"/>
          <p:nvPr/>
        </p:nvSpPr>
        <p:spPr>
          <a:xfrm>
            <a:off x="4376719" y="3811961"/>
            <a:ext cx="3422932" cy="1477328"/>
          </a:xfrm>
          <a:prstGeom prst="rect">
            <a:avLst/>
          </a:prstGeom>
          <a:noFill/>
        </p:spPr>
        <p:txBody>
          <a:bodyPr wrap="square">
            <a:spAutoFit/>
          </a:bodyPr>
          <a:lstStyle/>
          <a:p>
            <a:r>
              <a:rPr lang="en-GB" sz="1500" dirty="0">
                <a:solidFill>
                  <a:srgbClr val="005248"/>
                </a:solidFill>
              </a:rPr>
              <a:t>Bees and other pollinators visit the flowers of vegetable plants such</a:t>
            </a:r>
            <a:r>
              <a:rPr lang="en-GB" sz="1500" baseline="0" dirty="0">
                <a:solidFill>
                  <a:srgbClr val="005248"/>
                </a:solidFill>
              </a:rPr>
              <a:t> as peas </a:t>
            </a:r>
            <a:r>
              <a:rPr lang="en-GB" sz="1500" dirty="0">
                <a:solidFill>
                  <a:srgbClr val="005248"/>
                </a:solidFill>
              </a:rPr>
              <a:t>to gather pollen and feed on nectar. When they do this they pollinate the flowers which go on to</a:t>
            </a:r>
            <a:r>
              <a:rPr lang="en-GB" sz="1500" baseline="0" dirty="0">
                <a:solidFill>
                  <a:srgbClr val="005248"/>
                </a:solidFill>
              </a:rPr>
              <a:t> produce the peas which we eat.</a:t>
            </a:r>
            <a:endParaRPr lang="en-GB" sz="1500" dirty="0">
              <a:solidFill>
                <a:srgbClr val="005248"/>
              </a:solidFill>
            </a:endParaRPr>
          </a:p>
        </p:txBody>
      </p:sp>
      <p:sp>
        <p:nvSpPr>
          <p:cNvPr id="39" name="TextBox 38">
            <a:extLst>
              <a:ext uri="{FF2B5EF4-FFF2-40B4-BE49-F238E27FC236}">
                <a16:creationId xmlns:a16="http://schemas.microsoft.com/office/drawing/2014/main" id="{424E4FBD-5D83-7766-A2E2-640F176D38C6}"/>
              </a:ext>
            </a:extLst>
          </p:cNvPr>
          <p:cNvSpPr txBox="1"/>
          <p:nvPr/>
        </p:nvSpPr>
        <p:spPr>
          <a:xfrm>
            <a:off x="8112370" y="3811961"/>
            <a:ext cx="3500633" cy="2169825"/>
          </a:xfrm>
          <a:prstGeom prst="rect">
            <a:avLst/>
          </a:prstGeom>
          <a:noFill/>
        </p:spPr>
        <p:txBody>
          <a:bodyPr wrap="square">
            <a:spAutoFit/>
          </a:bodyPr>
          <a:lstStyle/>
          <a:p>
            <a:r>
              <a:rPr lang="en-GB" sz="1500" dirty="0">
                <a:solidFill>
                  <a:srgbClr val="005248"/>
                </a:solidFill>
              </a:rPr>
              <a:t>Bees and other pollinators visit the flowers of</a:t>
            </a:r>
            <a:r>
              <a:rPr lang="en-GB" sz="1500" baseline="0" dirty="0">
                <a:solidFill>
                  <a:srgbClr val="005248"/>
                </a:solidFill>
              </a:rPr>
              <a:t> herb plants that</a:t>
            </a:r>
            <a:r>
              <a:rPr lang="en-GB" sz="1500" dirty="0">
                <a:solidFill>
                  <a:srgbClr val="005248"/>
                </a:solidFill>
              </a:rPr>
              <a:t> add flavour to our food. (For example chives, rosemary, sage</a:t>
            </a:r>
            <a:r>
              <a:rPr lang="en-GB" sz="1500" baseline="0" dirty="0">
                <a:solidFill>
                  <a:srgbClr val="005248"/>
                </a:solidFill>
              </a:rPr>
              <a:t> </a:t>
            </a:r>
            <a:r>
              <a:rPr lang="en-GB" sz="1500" dirty="0">
                <a:solidFill>
                  <a:srgbClr val="005248"/>
                </a:solidFill>
              </a:rPr>
              <a:t>and thyme.) Chives have purple flowers loved by bees.</a:t>
            </a:r>
            <a:r>
              <a:rPr lang="en-GB" sz="1500" baseline="0" dirty="0">
                <a:solidFill>
                  <a:srgbClr val="005248"/>
                </a:solidFill>
              </a:rPr>
              <a:t> When bees visit the flowers they transfer pollen from one flower to another, pollinating them. Pollinated flowers eventually produce a seed which can grow into another chive plant. </a:t>
            </a:r>
            <a:endParaRPr lang="en-GB" sz="1500" dirty="0">
              <a:solidFill>
                <a:srgbClr val="005248"/>
              </a:solidFill>
            </a:endParaRPr>
          </a:p>
        </p:txBody>
      </p:sp>
      <p:sp>
        <p:nvSpPr>
          <p:cNvPr id="27" name="TextBox 26">
            <a:extLst>
              <a:ext uri="{FF2B5EF4-FFF2-40B4-BE49-F238E27FC236}">
                <a16:creationId xmlns:a16="http://schemas.microsoft.com/office/drawing/2014/main" id="{DD614D72-0A66-D221-7733-4672C4A161EF}"/>
              </a:ext>
            </a:extLst>
          </p:cNvPr>
          <p:cNvSpPr txBox="1"/>
          <p:nvPr/>
        </p:nvSpPr>
        <p:spPr>
          <a:xfrm>
            <a:off x="660543" y="3811962"/>
            <a:ext cx="3499419" cy="21698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dirty="0">
                <a:solidFill>
                  <a:srgbClr val="005248"/>
                </a:solidFill>
              </a:rPr>
              <a:t>Bees and other </a:t>
            </a:r>
            <a:r>
              <a:rPr lang="en-GB" sz="1500" b="1" dirty="0">
                <a:solidFill>
                  <a:srgbClr val="005248"/>
                </a:solidFill>
                <a:hlinkClick r:id="rId4" action="ppaction://hlinksldjump">
                  <a:extLst>
                    <a:ext uri="{A12FA001-AC4F-418D-AE19-62706E023703}">
                      <ahyp:hlinkClr xmlns:ahyp="http://schemas.microsoft.com/office/drawing/2018/hyperlinkcolor" xmlns="" val="tx"/>
                    </a:ext>
                  </a:extLst>
                </a:hlinkClick>
              </a:rPr>
              <a:t>pollinators</a:t>
            </a:r>
            <a:r>
              <a:rPr lang="en-GB" sz="1500" b="0" baseline="0" dirty="0">
                <a:solidFill>
                  <a:srgbClr val="005248"/>
                </a:solidFill>
              </a:rPr>
              <a:t> visit the flowers of fruit plants such as strawberries to feed on nectar and collect pollen from their flowers. Some of the pollen from the flower sticks to their bodies and is taken with them when they visit the next strawberry flower. This flower is now </a:t>
            </a:r>
            <a:r>
              <a:rPr lang="en-GB" sz="1500" b="1" baseline="0" dirty="0">
                <a:solidFill>
                  <a:srgbClr val="005248"/>
                </a:solidFill>
                <a:hlinkClick r:id="rId5" action="ppaction://hlinksldjump">
                  <a:extLst>
                    <a:ext uri="{A12FA001-AC4F-418D-AE19-62706E023703}">
                      <ahyp:hlinkClr xmlns:ahyp="http://schemas.microsoft.com/office/drawing/2018/hyperlinkcolor" xmlns="" val="tx"/>
                    </a:ext>
                  </a:extLst>
                </a:hlinkClick>
              </a:rPr>
              <a:t>pollinated</a:t>
            </a:r>
            <a:r>
              <a:rPr lang="en-GB" sz="1500" b="0" baseline="0" dirty="0">
                <a:solidFill>
                  <a:srgbClr val="005248"/>
                </a:solidFill>
              </a:rPr>
              <a:t> and will eventually develop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baseline="0" dirty="0">
                <a:solidFill>
                  <a:srgbClr val="005248"/>
                </a:solidFill>
              </a:rPr>
              <a:t>into strawberry fruit.</a:t>
            </a:r>
            <a:endParaRPr lang="en-GB" sz="1500" dirty="0">
              <a:solidFill>
                <a:srgbClr val="005248"/>
              </a:solidFill>
            </a:endParaRPr>
          </a:p>
        </p:txBody>
      </p:sp>
      <p:sp>
        <p:nvSpPr>
          <p:cNvPr id="19" name="TextBox 18">
            <a:extLst>
              <a:ext uri="{FF2B5EF4-FFF2-40B4-BE49-F238E27FC236}">
                <a16:creationId xmlns:a16="http://schemas.microsoft.com/office/drawing/2014/main" id="{4BD771C1-AC3E-2893-D614-894E96652B0C}"/>
              </a:ext>
            </a:extLst>
          </p:cNvPr>
          <p:cNvSpPr txBox="1"/>
          <p:nvPr/>
        </p:nvSpPr>
        <p:spPr>
          <a:xfrm>
            <a:off x="612435" y="2341466"/>
            <a:ext cx="1379698" cy="369332"/>
          </a:xfrm>
          <a:prstGeom prst="rect">
            <a:avLst/>
          </a:prstGeom>
          <a:noFill/>
        </p:spPr>
        <p:txBody>
          <a:bodyPr wrap="square">
            <a:spAutoFit/>
          </a:bodyPr>
          <a:lstStyle/>
          <a:p>
            <a:r>
              <a:rPr kumimoji="0" lang="en-GB" sz="1800" i="0" u="none" strike="noStrike" kern="1200" cap="none" spc="0" normalizeH="0" baseline="0" noProof="0" dirty="0">
                <a:ln>
                  <a:noFill/>
                </a:ln>
                <a:solidFill>
                  <a:srgbClr val="005248"/>
                </a:solidFill>
                <a:effectLst/>
                <a:uLnTx/>
                <a:uFillTx/>
                <a:latin typeface="+mn-lt"/>
                <a:ea typeface="+mn-ea"/>
                <a:cs typeface="+mn-cs"/>
              </a:rPr>
              <a:t>Fruit</a:t>
            </a:r>
            <a:endParaRPr lang="en-US" dirty="0"/>
          </a:p>
        </p:txBody>
      </p:sp>
      <p:sp>
        <p:nvSpPr>
          <p:cNvPr id="22" name="TextBox 21">
            <a:extLst>
              <a:ext uri="{FF2B5EF4-FFF2-40B4-BE49-F238E27FC236}">
                <a16:creationId xmlns:a16="http://schemas.microsoft.com/office/drawing/2014/main" id="{D2201BB6-922A-E70A-A9A3-7B061100CA17}"/>
              </a:ext>
            </a:extLst>
          </p:cNvPr>
          <p:cNvSpPr txBox="1"/>
          <p:nvPr/>
        </p:nvSpPr>
        <p:spPr>
          <a:xfrm>
            <a:off x="4335051" y="2341466"/>
            <a:ext cx="1499104" cy="369332"/>
          </a:xfrm>
          <a:prstGeom prst="rect">
            <a:avLst/>
          </a:prstGeom>
          <a:noFill/>
        </p:spPr>
        <p:txBody>
          <a:bodyPr wrap="square">
            <a:spAutoFit/>
          </a:bodyPr>
          <a:lstStyle/>
          <a:p>
            <a:r>
              <a:rPr kumimoji="0" lang="en-GB" sz="1800" i="0" u="none" strike="noStrike" kern="1200" cap="none" spc="0" normalizeH="0" baseline="0" noProof="0" dirty="0">
                <a:ln>
                  <a:noFill/>
                </a:ln>
                <a:solidFill>
                  <a:srgbClr val="005248"/>
                </a:solidFill>
                <a:effectLst/>
                <a:uLnTx/>
                <a:uFillTx/>
                <a:latin typeface="+mn-lt"/>
                <a:ea typeface="+mn-ea"/>
                <a:cs typeface="+mn-cs"/>
              </a:rPr>
              <a:t>Vegetables</a:t>
            </a:r>
            <a:endParaRPr lang="en-US" dirty="0"/>
          </a:p>
        </p:txBody>
      </p:sp>
      <p:sp>
        <p:nvSpPr>
          <p:cNvPr id="30" name="TextBox 29">
            <a:extLst>
              <a:ext uri="{FF2B5EF4-FFF2-40B4-BE49-F238E27FC236}">
                <a16:creationId xmlns:a16="http://schemas.microsoft.com/office/drawing/2014/main" id="{92163EF0-1202-B1BB-3E50-4570FF7F8384}"/>
              </a:ext>
            </a:extLst>
          </p:cNvPr>
          <p:cNvSpPr txBox="1"/>
          <p:nvPr/>
        </p:nvSpPr>
        <p:spPr>
          <a:xfrm>
            <a:off x="8042764" y="2341466"/>
            <a:ext cx="1379698" cy="369332"/>
          </a:xfrm>
          <a:prstGeom prst="rect">
            <a:avLst/>
          </a:prstGeom>
          <a:noFill/>
        </p:spPr>
        <p:txBody>
          <a:bodyPr wrap="square">
            <a:spAutoFit/>
          </a:bodyPr>
          <a:lstStyle/>
          <a:p>
            <a:r>
              <a:rPr lang="en-GB" dirty="0">
                <a:solidFill>
                  <a:srgbClr val="005248"/>
                </a:solidFill>
              </a:rPr>
              <a:t>Herbs</a:t>
            </a:r>
            <a:endParaRPr lang="en-US" dirty="0"/>
          </a:p>
        </p:txBody>
      </p:sp>
      <p:pic>
        <p:nvPicPr>
          <p:cNvPr id="33" name="Picture 32">
            <a:extLst>
              <a:ext uri="{FF2B5EF4-FFF2-40B4-BE49-F238E27FC236}">
                <a16:creationId xmlns:a16="http://schemas.microsoft.com/office/drawing/2014/main" id="{002F9909-E544-E1BD-BD60-7F4E2B3CEE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3293"/>
          <a:stretch/>
        </p:blipFill>
        <p:spPr>
          <a:xfrm>
            <a:off x="2738831" y="0"/>
            <a:ext cx="2308049" cy="1162647"/>
          </a:xfrm>
          <a:prstGeom prst="rect">
            <a:avLst/>
          </a:prstGeom>
        </p:spPr>
      </p:pic>
      <p:pic>
        <p:nvPicPr>
          <p:cNvPr id="35" name="Picture 34">
            <a:extLst>
              <a:ext uri="{FF2B5EF4-FFF2-40B4-BE49-F238E27FC236}">
                <a16:creationId xmlns:a16="http://schemas.microsoft.com/office/drawing/2014/main" id="{329B7DA8-294F-DD1C-A41E-DBF15118401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6701938">
            <a:off x="5168102" y="315362"/>
            <a:ext cx="712780" cy="769052"/>
          </a:xfrm>
          <a:prstGeom prst="rect">
            <a:avLst/>
          </a:prstGeom>
        </p:spPr>
      </p:pic>
      <p:pic>
        <p:nvPicPr>
          <p:cNvPr id="4" name="Picture 3">
            <a:extLst>
              <a:ext uri="{FF2B5EF4-FFF2-40B4-BE49-F238E27FC236}">
                <a16:creationId xmlns:a16="http://schemas.microsoft.com/office/drawing/2014/main" id="{9AC9D4BA-8DB5-0A14-7DF4-42D6D1E3074B}"/>
              </a:ext>
            </a:extLst>
          </p:cNvPr>
          <p:cNvPicPr>
            <a:picLocks/>
          </p:cNvPicPr>
          <p:nvPr/>
        </p:nvPicPr>
        <p:blipFill>
          <a:blip r:embed="rId8" cstate="screen">
            <a:extLst>
              <a:ext uri="{28A0092B-C50C-407E-A947-70E740481C1C}">
                <a14:useLocalDpi xmlns:a14="http://schemas.microsoft.com/office/drawing/2010/main"/>
              </a:ext>
            </a:extLst>
          </a:blip>
          <a:srcRect t="6994" b="6994"/>
          <a:stretch/>
        </p:blipFill>
        <p:spPr>
          <a:xfrm>
            <a:off x="5611447" y="2346676"/>
            <a:ext cx="2116728" cy="1208448"/>
          </a:xfrm>
          <a:prstGeom prst="rect">
            <a:avLst/>
          </a:prstGeom>
        </p:spPr>
      </p:pic>
      <p:sp>
        <p:nvSpPr>
          <p:cNvPr id="5" name="TextBox 4">
            <a:extLst>
              <a:ext uri="{FF2B5EF4-FFF2-40B4-BE49-F238E27FC236}">
                <a16:creationId xmlns:a16="http://schemas.microsoft.com/office/drawing/2014/main" id="{1268D0AA-3DF5-896C-54EE-C7B8EC367D4E}"/>
              </a:ext>
            </a:extLst>
          </p:cNvPr>
          <p:cNvSpPr txBox="1"/>
          <p:nvPr/>
        </p:nvSpPr>
        <p:spPr>
          <a:xfrm>
            <a:off x="5512358" y="3547221"/>
            <a:ext cx="1677556" cy="215444"/>
          </a:xfrm>
          <a:prstGeom prst="rect">
            <a:avLst/>
          </a:prstGeom>
          <a:noFill/>
        </p:spPr>
        <p:txBody>
          <a:bodyPr wrap="square">
            <a:spAutoFit/>
          </a:bodyPr>
          <a:lstStyle/>
          <a:p>
            <a:r>
              <a:rPr lang="en-GB" sz="800" dirty="0">
                <a:solidFill>
                  <a:srgbClr val="005248"/>
                </a:solidFill>
              </a:rPr>
              <a:t>Pea plants</a:t>
            </a:r>
            <a:endParaRPr lang="en-US" sz="700" dirty="0">
              <a:solidFill>
                <a:srgbClr val="005248"/>
              </a:solidFill>
            </a:endParaRPr>
          </a:p>
        </p:txBody>
      </p:sp>
      <p:pic>
        <p:nvPicPr>
          <p:cNvPr id="6" name="Picture 5">
            <a:extLst>
              <a:ext uri="{FF2B5EF4-FFF2-40B4-BE49-F238E27FC236}">
                <a16:creationId xmlns:a16="http://schemas.microsoft.com/office/drawing/2014/main" id="{DA831859-25BD-BC7F-FF90-88FBF1E86357}"/>
              </a:ext>
            </a:extLst>
          </p:cNvPr>
          <p:cNvPicPr>
            <a:picLocks/>
          </p:cNvPicPr>
          <p:nvPr/>
        </p:nvPicPr>
        <p:blipFill>
          <a:blip r:embed="rId9" cstate="screen">
            <a:extLst>
              <a:ext uri="{28A0092B-C50C-407E-A947-70E740481C1C}">
                <a14:useLocalDpi xmlns:a14="http://schemas.microsoft.com/office/drawing/2010/main"/>
              </a:ext>
            </a:extLst>
          </a:blip>
          <a:srcRect t="7155" b="7155"/>
          <a:stretch/>
        </p:blipFill>
        <p:spPr>
          <a:xfrm>
            <a:off x="9339385" y="2346676"/>
            <a:ext cx="2116728" cy="1208448"/>
          </a:xfrm>
          <a:prstGeom prst="rect">
            <a:avLst/>
          </a:prstGeom>
        </p:spPr>
      </p:pic>
      <p:sp>
        <p:nvSpPr>
          <p:cNvPr id="8" name="TextBox 7">
            <a:extLst>
              <a:ext uri="{FF2B5EF4-FFF2-40B4-BE49-F238E27FC236}">
                <a16:creationId xmlns:a16="http://schemas.microsoft.com/office/drawing/2014/main" id="{CFE2CE50-A6A0-AB1E-DE56-D9BD77BCBF38}"/>
              </a:ext>
            </a:extLst>
          </p:cNvPr>
          <p:cNvSpPr txBox="1"/>
          <p:nvPr/>
        </p:nvSpPr>
        <p:spPr>
          <a:xfrm>
            <a:off x="9240296" y="3547221"/>
            <a:ext cx="1677556" cy="215444"/>
          </a:xfrm>
          <a:prstGeom prst="rect">
            <a:avLst/>
          </a:prstGeom>
          <a:noFill/>
        </p:spPr>
        <p:txBody>
          <a:bodyPr wrap="square">
            <a:spAutoFit/>
          </a:bodyPr>
          <a:lstStyle/>
          <a:p>
            <a:r>
              <a:rPr lang="en-GB" sz="800" dirty="0">
                <a:solidFill>
                  <a:srgbClr val="005248"/>
                </a:solidFill>
              </a:rPr>
              <a:t>Bumblebee on chive flowers</a:t>
            </a:r>
            <a:endParaRPr lang="en-US" sz="700" dirty="0">
              <a:solidFill>
                <a:srgbClr val="005248"/>
              </a:solidFill>
            </a:endParaRPr>
          </a:p>
        </p:txBody>
      </p:sp>
      <p:pic>
        <p:nvPicPr>
          <p:cNvPr id="9" name="Picture 8">
            <a:hlinkClick r:id="" action="ppaction://hlinkshowjump?jump=nextslide"/>
            <a:extLst>
              <a:ext uri="{FF2B5EF4-FFF2-40B4-BE49-F238E27FC236}">
                <a16:creationId xmlns:a16="http://schemas.microsoft.com/office/drawing/2014/main" id="{8F59E4E4-3BED-56F6-EA18-E1EF71585AD6}"/>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0" name="Picture 9">
            <a:hlinkClick r:id="" action="ppaction://hlinkshowjump?jump=previousslide"/>
            <a:extLst>
              <a:ext uri="{FF2B5EF4-FFF2-40B4-BE49-F238E27FC236}">
                <a16:creationId xmlns:a16="http://schemas.microsoft.com/office/drawing/2014/main" id="{9A42734E-0E58-D120-BC96-09F689B1D4F8}"/>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3" name="Picture 2">
            <a:extLst>
              <a:ext uri="{FF2B5EF4-FFF2-40B4-BE49-F238E27FC236}">
                <a16:creationId xmlns:a16="http://schemas.microsoft.com/office/drawing/2014/main" id="{E8A37134-51C6-9EA6-4958-8B4A88F73110}"/>
              </a:ext>
            </a:extLst>
          </p:cNvPr>
          <p:cNvPicPr>
            <a:picLocks noChangeAspect="1"/>
          </p:cNvPicPr>
          <p:nvPr/>
        </p:nvPicPr>
        <p:blipFill>
          <a:blip r:embed="rId12"/>
          <a:srcRect/>
          <a:stretch/>
        </p:blipFill>
        <p:spPr>
          <a:xfrm>
            <a:off x="550863" y="326929"/>
            <a:ext cx="2354381" cy="483775"/>
          </a:xfrm>
          <a:prstGeom prst="rect">
            <a:avLst/>
          </a:prstGeom>
        </p:spPr>
      </p:pic>
    </p:spTree>
    <p:extLst>
      <p:ext uri="{BB962C8B-B14F-4D97-AF65-F5344CB8AC3E}">
        <p14:creationId xmlns:p14="http://schemas.microsoft.com/office/powerpoint/2010/main" val="3002026205"/>
      </p:ext>
    </p:extLst>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21361" y="487362"/>
            <a:ext cx="549277" cy="12192002"/>
          </a:xfrm>
          <a:prstGeom prst="rect">
            <a:avLst/>
          </a:prstGeom>
        </p:spPr>
      </p:pic>
      <p:sp>
        <p:nvSpPr>
          <p:cNvPr id="3" name="Rectangle 2">
            <a:extLst>
              <a:ext uri="{FF2B5EF4-FFF2-40B4-BE49-F238E27FC236}">
                <a16:creationId xmlns:a16="http://schemas.microsoft.com/office/drawing/2014/main" id="{5611C70E-5D5E-7DD4-317C-F438DC268D2F}"/>
              </a:ext>
            </a:extLst>
          </p:cNvPr>
          <p:cNvSpPr/>
          <p:nvPr/>
        </p:nvSpPr>
        <p:spPr>
          <a:xfrm>
            <a:off x="-3" y="951875"/>
            <a:ext cx="12192003" cy="5356849"/>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C76891D-45C7-6D4F-BD30-D45EBCF43D66}"/>
              </a:ext>
            </a:extLst>
          </p:cNvPr>
          <p:cNvSpPr/>
          <p:nvPr/>
        </p:nvSpPr>
        <p:spPr>
          <a:xfrm>
            <a:off x="557087" y="1688957"/>
            <a:ext cx="11061710" cy="4414610"/>
          </a:xfrm>
          <a:prstGeom prst="rect">
            <a:avLst/>
          </a:prstGeom>
          <a:solidFill>
            <a:srgbClr val="F5D6A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AEBC3845-E8DC-5756-0882-AE838695A74E}"/>
              </a:ext>
            </a:extLst>
          </p:cNvPr>
          <p:cNvPicPr>
            <a:picLocks/>
          </p:cNvPicPr>
          <p:nvPr/>
        </p:nvPicPr>
        <p:blipFill>
          <a:blip r:embed="rId3" cstate="screen">
            <a:extLst>
              <a:ext uri="{28A0092B-C50C-407E-A947-70E740481C1C}">
                <a14:useLocalDpi xmlns:a14="http://schemas.microsoft.com/office/drawing/2010/main"/>
              </a:ext>
            </a:extLst>
          </a:blip>
          <a:srcRect t="66" b="66"/>
          <a:stretch/>
        </p:blipFill>
        <p:spPr>
          <a:xfrm>
            <a:off x="6231786" y="1974553"/>
            <a:ext cx="5143036" cy="3862482"/>
          </a:xfrm>
          <a:prstGeom prst="rect">
            <a:avLst/>
          </a:prstGeom>
        </p:spPr>
      </p:pic>
      <p:sp>
        <p:nvSpPr>
          <p:cNvPr id="8" name="TextBox 7">
            <a:extLst>
              <a:ext uri="{FF2B5EF4-FFF2-40B4-BE49-F238E27FC236}">
                <a16:creationId xmlns:a16="http://schemas.microsoft.com/office/drawing/2014/main" id="{DD67EA50-D93B-7740-A94B-37A26527F2BD}"/>
              </a:ext>
            </a:extLst>
          </p:cNvPr>
          <p:cNvSpPr txBox="1"/>
          <p:nvPr/>
        </p:nvSpPr>
        <p:spPr>
          <a:xfrm>
            <a:off x="825023" y="1974553"/>
            <a:ext cx="6075962" cy="769441"/>
          </a:xfrm>
          <a:prstGeom prst="rect">
            <a:avLst/>
          </a:prstGeom>
          <a:noFill/>
        </p:spPr>
        <p:txBody>
          <a:bodyPr wrap="square">
            <a:spAutoFit/>
          </a:bodyPr>
          <a:lstStyle/>
          <a:p>
            <a:r>
              <a:rPr lang="en-GB" sz="2200" dirty="0">
                <a:solidFill>
                  <a:srgbClr val="005248"/>
                </a:solidFill>
              </a:rPr>
              <a:t>Learning activity: think about how bees </a:t>
            </a:r>
          </a:p>
          <a:p>
            <a:r>
              <a:rPr lang="en-GB" sz="2200" dirty="0">
                <a:solidFill>
                  <a:srgbClr val="005248"/>
                </a:solidFill>
              </a:rPr>
              <a:t>help to provide the food on our </a:t>
            </a:r>
            <a:r>
              <a:rPr lang="en-GB" sz="2200" dirty="0" smtClean="0">
                <a:solidFill>
                  <a:srgbClr val="005248"/>
                </a:solidFill>
              </a:rPr>
              <a:t>plates.</a:t>
            </a:r>
            <a:endParaRPr lang="en-GB" sz="2200" dirty="0">
              <a:solidFill>
                <a:srgbClr val="005248"/>
              </a:solidFill>
            </a:endParaRPr>
          </a:p>
        </p:txBody>
      </p:sp>
      <p:grpSp>
        <p:nvGrpSpPr>
          <p:cNvPr id="26" name="Group 25">
            <a:extLst>
              <a:ext uri="{FF2B5EF4-FFF2-40B4-BE49-F238E27FC236}">
                <a16:creationId xmlns:a16="http://schemas.microsoft.com/office/drawing/2014/main" id="{095CA6A8-97CC-1A3E-A98F-6A9AEB3A5C33}"/>
              </a:ext>
            </a:extLst>
          </p:cNvPr>
          <p:cNvGrpSpPr/>
          <p:nvPr/>
        </p:nvGrpSpPr>
        <p:grpSpPr>
          <a:xfrm flipH="1">
            <a:off x="6773156" y="-3920"/>
            <a:ext cx="3941623" cy="1283084"/>
            <a:chOff x="850595" y="4710774"/>
            <a:chExt cx="3170187" cy="1031965"/>
          </a:xfrm>
        </p:grpSpPr>
        <p:pic>
          <p:nvPicPr>
            <p:cNvPr id="23" name="Picture 22">
              <a:extLst>
                <a:ext uri="{FF2B5EF4-FFF2-40B4-BE49-F238E27FC236}">
                  <a16:creationId xmlns:a16="http://schemas.microsoft.com/office/drawing/2014/main" id="{4CB543B8-4205-BD33-D11C-A95B3838F7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1915" b="-1"/>
            <a:stretch/>
          </p:blipFill>
          <p:spPr>
            <a:xfrm>
              <a:off x="850595" y="4710774"/>
              <a:ext cx="2308049" cy="1031965"/>
            </a:xfrm>
            <a:prstGeom prst="rect">
              <a:avLst/>
            </a:prstGeom>
          </p:spPr>
        </p:pic>
        <p:pic>
          <p:nvPicPr>
            <p:cNvPr id="25" name="Picture 24">
              <a:extLst>
                <a:ext uri="{FF2B5EF4-FFF2-40B4-BE49-F238E27FC236}">
                  <a16:creationId xmlns:a16="http://schemas.microsoft.com/office/drawing/2014/main" id="{589C16BC-8C1F-50F5-B691-94F8F271F63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6701938">
              <a:off x="3279866" y="4895454"/>
              <a:ext cx="712780" cy="769052"/>
            </a:xfrm>
            <a:prstGeom prst="rect">
              <a:avLst/>
            </a:prstGeom>
          </p:spPr>
        </p:pic>
      </p:grpSp>
      <p:sp>
        <p:nvSpPr>
          <p:cNvPr id="9" name="TextBox 8">
            <a:extLst>
              <a:ext uri="{FF2B5EF4-FFF2-40B4-BE49-F238E27FC236}">
                <a16:creationId xmlns:a16="http://schemas.microsoft.com/office/drawing/2014/main" id="{12E13F93-51C9-6CE5-2B25-DCF56716D018}"/>
              </a:ext>
            </a:extLst>
          </p:cNvPr>
          <p:cNvSpPr txBox="1"/>
          <p:nvPr/>
        </p:nvSpPr>
        <p:spPr>
          <a:xfrm>
            <a:off x="825023" y="2893919"/>
            <a:ext cx="5182082" cy="1154162"/>
          </a:xfrm>
          <a:prstGeom prst="rect">
            <a:avLst/>
          </a:prstGeom>
          <a:noFill/>
        </p:spPr>
        <p:txBody>
          <a:bodyPr wrap="square">
            <a:spAutoFit/>
          </a:bodyPr>
          <a:lstStyle/>
          <a:p>
            <a:pPr marL="342900" indent="-342900" fontAlgn="base">
              <a:spcAft>
                <a:spcPts val="600"/>
              </a:spcAft>
              <a:buFont typeface="+mj-lt"/>
              <a:buAutoNum type="arabicPeriod"/>
            </a:pPr>
            <a:r>
              <a:rPr lang="en-GB" sz="1600" dirty="0">
                <a:solidFill>
                  <a:srgbClr val="005248"/>
                </a:solidFill>
              </a:rPr>
              <a:t>Think about the food that you eat. </a:t>
            </a:r>
            <a:br>
              <a:rPr lang="en-GB" sz="1600" dirty="0">
                <a:solidFill>
                  <a:srgbClr val="005248"/>
                </a:solidFill>
              </a:rPr>
            </a:br>
            <a:r>
              <a:rPr lang="en-GB" sz="1600" dirty="0">
                <a:solidFill>
                  <a:srgbClr val="005248"/>
                </a:solidFill>
              </a:rPr>
              <a:t>Which foods do bees help put on your plate?</a:t>
            </a:r>
          </a:p>
          <a:p>
            <a:pPr marL="342900" indent="-342900">
              <a:spcAft>
                <a:spcPts val="600"/>
              </a:spcAft>
              <a:buFont typeface="+mj-lt"/>
              <a:buAutoNum type="arabicPeriod"/>
            </a:pPr>
            <a:r>
              <a:rPr lang="en-GB" sz="1600" dirty="0">
                <a:solidFill>
                  <a:srgbClr val="005248"/>
                </a:solidFill>
              </a:rPr>
              <a:t>Draw or cut out pictures to show the different foods that pollinators help to produce.</a:t>
            </a:r>
          </a:p>
        </p:txBody>
      </p:sp>
      <p:sp>
        <p:nvSpPr>
          <p:cNvPr id="12" name="TextBox 11">
            <a:extLst>
              <a:ext uri="{FF2B5EF4-FFF2-40B4-BE49-F238E27FC236}">
                <a16:creationId xmlns:a16="http://schemas.microsoft.com/office/drawing/2014/main" id="{42259990-9FEF-B198-C956-F20304733534}"/>
              </a:ext>
            </a:extLst>
          </p:cNvPr>
          <p:cNvSpPr txBox="1"/>
          <p:nvPr/>
        </p:nvSpPr>
        <p:spPr>
          <a:xfrm>
            <a:off x="825023" y="4198006"/>
            <a:ext cx="5182082" cy="1569660"/>
          </a:xfrm>
          <a:prstGeom prst="rect">
            <a:avLst/>
          </a:prstGeom>
          <a:noFill/>
        </p:spPr>
        <p:txBody>
          <a:bodyPr wrap="square">
            <a:spAutoFit/>
          </a:bodyPr>
          <a:lstStyle/>
          <a:p>
            <a:pPr>
              <a:spcAft>
                <a:spcPts val="600"/>
              </a:spcAft>
            </a:pPr>
            <a:r>
              <a:rPr lang="en-GB" sz="2200" dirty="0">
                <a:solidFill>
                  <a:srgbClr val="005248"/>
                </a:solidFill>
              </a:rPr>
              <a:t>Reflection questions:</a:t>
            </a:r>
          </a:p>
          <a:p>
            <a:pPr>
              <a:spcAft>
                <a:spcPts val="600"/>
              </a:spcAft>
            </a:pPr>
            <a:r>
              <a:rPr lang="en-GB" sz="1600" dirty="0">
                <a:solidFill>
                  <a:srgbClr val="005248"/>
                </a:solidFill>
              </a:rPr>
              <a:t>Are you surprised at how many foods pollinators have helped to provide?</a:t>
            </a:r>
          </a:p>
          <a:p>
            <a:pPr>
              <a:spcAft>
                <a:spcPts val="600"/>
              </a:spcAft>
            </a:pPr>
            <a:r>
              <a:rPr lang="en-GB" sz="1600" dirty="0">
                <a:solidFill>
                  <a:srgbClr val="005248"/>
                </a:solidFill>
              </a:rPr>
              <a:t>What do you think would happen if bees and other pollinators weren’t able to pollinate plants? </a:t>
            </a:r>
          </a:p>
        </p:txBody>
      </p:sp>
      <p:pic>
        <p:nvPicPr>
          <p:cNvPr id="13" name="Picture 12">
            <a:hlinkClick r:id="" action="ppaction://hlinkshowjump?jump=nextslide"/>
            <a:extLst>
              <a:ext uri="{FF2B5EF4-FFF2-40B4-BE49-F238E27FC236}">
                <a16:creationId xmlns:a16="http://schemas.microsoft.com/office/drawing/2014/main" id="{442EA19C-3904-156A-B447-CD440094B77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327932" y="267915"/>
            <a:ext cx="313205" cy="270496"/>
          </a:xfrm>
          <a:prstGeom prst="rect">
            <a:avLst/>
          </a:prstGeom>
        </p:spPr>
      </p:pic>
      <p:pic>
        <p:nvPicPr>
          <p:cNvPr id="14" name="Picture 13">
            <a:hlinkClick r:id="" action="ppaction://hlinkshowjump?jump=previousslide"/>
            <a:extLst>
              <a:ext uri="{FF2B5EF4-FFF2-40B4-BE49-F238E27FC236}">
                <a16:creationId xmlns:a16="http://schemas.microsoft.com/office/drawing/2014/main" id="{D03FA2B9-40DA-7D5E-3223-04EE5532AA6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622840" y="267915"/>
            <a:ext cx="308460" cy="270496"/>
          </a:xfrm>
          <a:prstGeom prst="rect">
            <a:avLst/>
          </a:prstGeom>
        </p:spPr>
      </p:pic>
      <p:pic>
        <p:nvPicPr>
          <p:cNvPr id="2" name="Picture 1">
            <a:extLst>
              <a:ext uri="{FF2B5EF4-FFF2-40B4-BE49-F238E27FC236}">
                <a16:creationId xmlns:a16="http://schemas.microsoft.com/office/drawing/2014/main" id="{DFBC6F7A-D48C-16B7-FC4C-78FF25760A44}"/>
              </a:ext>
            </a:extLst>
          </p:cNvPr>
          <p:cNvPicPr>
            <a:picLocks noChangeAspect="1"/>
          </p:cNvPicPr>
          <p:nvPr/>
        </p:nvPicPr>
        <p:blipFill>
          <a:blip r:embed="rId8"/>
          <a:srcRect/>
          <a:stretch/>
        </p:blipFill>
        <p:spPr>
          <a:xfrm>
            <a:off x="550863" y="326929"/>
            <a:ext cx="2354381" cy="483775"/>
          </a:xfrm>
          <a:prstGeom prst="rect">
            <a:avLst/>
          </a:prstGeom>
        </p:spPr>
      </p:pic>
    </p:spTree>
    <p:extLst>
      <p:ext uri="{BB962C8B-B14F-4D97-AF65-F5344CB8AC3E}">
        <p14:creationId xmlns:p14="http://schemas.microsoft.com/office/powerpoint/2010/main" val="3574565440"/>
      </p:ext>
    </p:extLst>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090967"/>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Pollination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The process of when a flower or plant has received pollen which has resulted in the flower or plant being able to make seeds.</a:t>
            </a:r>
            <a:endParaRPr lang="en-US" sz="3600"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4E6F9F4-7AC4-F8B8-51D5-26D4B2C55E80}"/>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580710840"/>
      </p:ext>
    </p:extLst>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415A088E-AD6C-75B0-8DD0-51B0522A64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213FB6AE-4FEF-2C3E-6CCC-0469600EC7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9053935D-CF7C-8A4B-9E87-6454328A32F6}"/>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E074D7D1-D967-EE27-1532-8AD8536D653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282063"/>
            <a:ext cx="7357241" cy="2984938"/>
          </a:xfrm>
        </p:spPr>
        <p:txBody>
          <a:bodyPr anchor="t">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Pollen</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Dust-like grains, produced by the male parts of flowers. </a:t>
            </a:r>
            <a:endParaRPr lang="en-US" dirty="0">
              <a:solidFill>
                <a:srgbClr val="005248"/>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09D1B59-E427-DFEF-3E74-51410CECA753}"/>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1808924049"/>
      </p:ext>
    </p:extLst>
  </p:cSld>
  <p:clrMapOvr>
    <a:masterClrMapping/>
  </p:clrMapOvr>
  <p:transition advClick="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8C1D0D27-986F-B502-4698-1F11403C7F7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3328274"/>
            <a:ext cx="7357241" cy="2493573"/>
          </a:xfrm>
        </p:spPr>
        <p:txBody>
          <a:bodyPr>
            <a:normAutofit fontScale="90000"/>
          </a:bodyPr>
          <a:lstStyle/>
          <a:p>
            <a:pPr algn="l"/>
            <a:r>
              <a:rPr lang="en-US" dirty="0">
                <a:solidFill>
                  <a:srgbClr val="005248"/>
                </a:solidFill>
                <a:latin typeface="Times New Roman" panose="02020603050405020304" pitchFamily="18" charset="0"/>
                <a:cs typeface="Times New Roman" panose="02020603050405020304" pitchFamily="18" charset="0"/>
              </a:rPr>
              <a:t>Pollinated</a:t>
            </a:r>
            <a:br>
              <a:rPr lang="en-US" dirty="0">
                <a:solidFill>
                  <a:srgbClr val="005248"/>
                </a:solidFill>
                <a:latin typeface="Times New Roman" panose="02020603050405020304" pitchFamily="18" charset="0"/>
                <a:cs typeface="Times New Roman" panose="02020603050405020304" pitchFamily="18" charset="0"/>
              </a:rPr>
            </a:br>
            <a:r>
              <a:rPr lang="en-US" sz="4000" dirty="0">
                <a:solidFill>
                  <a:srgbClr val="005248"/>
                </a:solidFill>
                <a:latin typeface="Calibri" panose="020F0502020204030204" pitchFamily="34" charset="0"/>
                <a:cs typeface="Calibri" panose="020F0502020204030204" pitchFamily="34" charset="0"/>
              </a:rPr>
              <a:t>When a flower or plant has received </a:t>
            </a:r>
            <a:r>
              <a:rPr lang="en-US" sz="4000" dirty="0" smtClean="0">
                <a:solidFill>
                  <a:srgbClr val="005248"/>
                </a:solidFill>
                <a:latin typeface="Calibri" panose="020F0502020204030204" pitchFamily="34" charset="0"/>
                <a:cs typeface="Calibri" panose="020F0502020204030204" pitchFamily="34" charset="0"/>
              </a:rPr>
              <a:t>pollen, </a:t>
            </a:r>
            <a:r>
              <a:rPr lang="en-US" sz="4000" dirty="0">
                <a:solidFill>
                  <a:srgbClr val="005248"/>
                </a:solidFill>
                <a:latin typeface="Calibri" panose="020F0502020204030204" pitchFamily="34" charset="0"/>
                <a:cs typeface="Calibri" panose="020F0502020204030204" pitchFamily="34" charset="0"/>
              </a:rPr>
              <a:t>which has resulted in the flower or plant being able to make seeds.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A72A8FA9-5AFB-DD5F-5EF9-97D7D9A2D1C8}"/>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753424138"/>
      </p:ext>
    </p:extLst>
  </p:cSld>
  <p:clrMapOvr>
    <a:masterClrMapping/>
  </p:clrMapOvr>
  <p:transition advClick="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29481F0F-3DC1-34E9-2092-A8BB3390B9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46F32AA2-FE55-2B1A-9545-0DD436DE00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5CB26728-8D8D-F747-F856-08EB5C097F13}"/>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104015"/>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Pollinators</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Animals that move pollen from one flower or plant to another e.g. bees.</a:t>
            </a:r>
            <a:endParaRPr lang="en-US" dirty="0">
              <a:latin typeface="Times New Roman" panose="02020603050405020304" pitchFamily="18" charset="0"/>
              <a:cs typeface="Times New Roman" panose="02020603050405020304" pitchFamily="18" charset="0"/>
            </a:endParaRPr>
          </a:p>
        </p:txBody>
      </p:sp>
      <p:pic>
        <p:nvPicPr>
          <p:cNvPr id="18" name="Picture 17">
            <a:hlinkClick r:id="" action="ppaction://hlinkshowjump?jump=lastslideviewed" highlightClick="1"/>
            <a:extLst>
              <a:ext uri="{FF2B5EF4-FFF2-40B4-BE49-F238E27FC236}">
                <a16:creationId xmlns:a16="http://schemas.microsoft.com/office/drawing/2014/main" id="{1D5EEAFB-7B79-4D88-E98F-761C466F82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6" name="Title 1">
            <a:extLst>
              <a:ext uri="{FF2B5EF4-FFF2-40B4-BE49-F238E27FC236}">
                <a16:creationId xmlns:a16="http://schemas.microsoft.com/office/drawing/2014/main" id="{E125855B-D1CC-CB34-C066-5F40CB1087BC}"/>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728318727"/>
      </p:ext>
    </p:extLst>
  </p:cSld>
  <p:clrMapOvr>
    <a:masterClrMapping/>
  </p:clrMapOvr>
  <p:transition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2" name="Picture 1">
            <a:hlinkClick r:id="" action="ppaction://hlinkshowjump?jump=nextslide"/>
            <a:extLst>
              <a:ext uri="{FF2B5EF4-FFF2-40B4-BE49-F238E27FC236}">
                <a16:creationId xmlns:a16="http://schemas.microsoft.com/office/drawing/2014/main" id="{29481F0F-3DC1-34E9-2092-A8BB3390B91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27932" y="143531"/>
            <a:ext cx="313205" cy="270496"/>
          </a:xfrm>
          <a:prstGeom prst="rect">
            <a:avLst/>
          </a:prstGeom>
        </p:spPr>
      </p:pic>
      <p:pic>
        <p:nvPicPr>
          <p:cNvPr id="3" name="Picture 2">
            <a:hlinkClick r:id="" action="ppaction://hlinkshowjump?jump=previousslide"/>
            <a:extLst>
              <a:ext uri="{FF2B5EF4-FFF2-40B4-BE49-F238E27FC236}">
                <a16:creationId xmlns:a16="http://schemas.microsoft.com/office/drawing/2014/main" id="{46F32AA2-FE55-2B1A-9545-0DD436DE00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5CB26728-8D8D-F747-F856-08EB5C097F13}"/>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2189684"/>
            <a:ext cx="7357241" cy="2984938"/>
          </a:xfrm>
        </p:spPr>
        <p:txBody>
          <a:bodyPr anchor="t">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Pollinating</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Animals that move pollen from one flower or plant to another e.g. bees.</a:t>
            </a:r>
            <a:endParaRPr lang="en-US" dirty="0">
              <a:latin typeface="Times New Roman" panose="02020603050405020304" pitchFamily="18" charset="0"/>
              <a:cs typeface="Times New Roman" panose="02020603050405020304" pitchFamily="18" charset="0"/>
            </a:endParaRPr>
          </a:p>
        </p:txBody>
      </p:sp>
      <p:pic>
        <p:nvPicPr>
          <p:cNvPr id="18" name="Picture 17">
            <a:hlinkClick r:id="" action="ppaction://hlinkshowjump?jump=lastslideviewed" highlightClick="1"/>
            <a:extLst>
              <a:ext uri="{FF2B5EF4-FFF2-40B4-BE49-F238E27FC236}">
                <a16:creationId xmlns:a16="http://schemas.microsoft.com/office/drawing/2014/main" id="{1D5EEAFB-7B79-4D88-E98F-761C466F82F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6" name="Title 1">
            <a:extLst>
              <a:ext uri="{FF2B5EF4-FFF2-40B4-BE49-F238E27FC236}">
                <a16:creationId xmlns:a16="http://schemas.microsoft.com/office/drawing/2014/main" id="{7EC5DB39-7C81-1A32-31D4-C22350CE75FC}"/>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2769120089"/>
      </p:ext>
    </p:extLst>
  </p:cSld>
  <p:clrMapOvr>
    <a:masterClrMapping/>
  </p:clrMapOvr>
  <p:transition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C8575C-8FDD-7B65-7BBB-D87F79DCF23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 r="25316"/>
          <a:stretch/>
        </p:blipFill>
        <p:spPr>
          <a:xfrm rot="5400000">
            <a:off x="2666999" y="-2667000"/>
            <a:ext cx="6858002" cy="12192002"/>
          </a:xfrm>
          <a:prstGeom prst="rect">
            <a:avLst/>
          </a:prstGeom>
        </p:spPr>
      </p:pic>
      <p:pic>
        <p:nvPicPr>
          <p:cNvPr id="3" name="Picture 2">
            <a:hlinkClick r:id="" action="ppaction://hlinkshowjump?jump=previousslide"/>
            <a:extLst>
              <a:ext uri="{FF2B5EF4-FFF2-40B4-BE49-F238E27FC236}">
                <a16:creationId xmlns:a16="http://schemas.microsoft.com/office/drawing/2014/main" id="{9E96862C-4B04-4EED-7E7A-D8235A510C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20467" y="143531"/>
            <a:ext cx="313205" cy="270496"/>
          </a:xfrm>
          <a:prstGeom prst="rect">
            <a:avLst/>
          </a:prstGeom>
        </p:spPr>
      </p:pic>
      <p:sp>
        <p:nvSpPr>
          <p:cNvPr id="4" name="Rectangle 3">
            <a:extLst>
              <a:ext uri="{FF2B5EF4-FFF2-40B4-BE49-F238E27FC236}">
                <a16:creationId xmlns:a16="http://schemas.microsoft.com/office/drawing/2014/main" id="{7F5ECFF1-11D2-1CBA-4619-C600B80EBE9B}"/>
              </a:ext>
            </a:extLst>
          </p:cNvPr>
          <p:cNvSpPr/>
          <p:nvPr/>
        </p:nvSpPr>
        <p:spPr>
          <a:xfrm>
            <a:off x="550863" y="549275"/>
            <a:ext cx="11090275" cy="5759450"/>
          </a:xfrm>
          <a:prstGeom prst="rect">
            <a:avLst/>
          </a:prstGeom>
          <a:solidFill>
            <a:srgbClr val="F4F1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 action="ppaction://hlinkshowjump?jump=lastslideviewed" highlightClick="1"/>
            <a:extLst>
              <a:ext uri="{FF2B5EF4-FFF2-40B4-BE49-F238E27FC236}">
                <a16:creationId xmlns:a16="http://schemas.microsoft.com/office/drawing/2014/main" id="{7BAECF0D-5D73-70D6-FACC-502D2EDF0BA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47111" y="727409"/>
            <a:ext cx="317500" cy="317500"/>
          </a:xfrm>
          <a:prstGeom prst="rect">
            <a:avLst/>
          </a:prstGeom>
        </p:spPr>
      </p:pic>
      <p:sp>
        <p:nvSpPr>
          <p:cNvPr id="14" name="Title 13">
            <a:extLst>
              <a:ext uri="{FF2B5EF4-FFF2-40B4-BE49-F238E27FC236}">
                <a16:creationId xmlns:a16="http://schemas.microsoft.com/office/drawing/2014/main" id="{F8478F63-97CC-85DD-B287-8C7CB92CDF45}"/>
              </a:ext>
            </a:extLst>
          </p:cNvPr>
          <p:cNvSpPr>
            <a:spLocks noGrp="1"/>
          </p:cNvSpPr>
          <p:nvPr>
            <p:ph type="ctrTitle"/>
          </p:nvPr>
        </p:nvSpPr>
        <p:spPr>
          <a:xfrm>
            <a:off x="1965433" y="1924678"/>
            <a:ext cx="7357241" cy="2984938"/>
          </a:xfrm>
        </p:spPr>
        <p:txBody>
          <a:bodyPr>
            <a:normAutofit/>
          </a:bodyPr>
          <a:lstStyle/>
          <a:p>
            <a:pPr algn="l"/>
            <a:r>
              <a:rPr lang="en-US" sz="5400" dirty="0">
                <a:solidFill>
                  <a:srgbClr val="005248"/>
                </a:solidFill>
                <a:latin typeface="Times New Roman" panose="02020603050405020304" pitchFamily="18" charset="0"/>
                <a:cs typeface="Times New Roman" panose="02020603050405020304" pitchFamily="18" charset="0"/>
              </a:rPr>
              <a:t>Nectar</a:t>
            </a:r>
            <a:r>
              <a:rPr lang="en-US" dirty="0">
                <a:solidFill>
                  <a:srgbClr val="005248"/>
                </a:solidFill>
                <a:latin typeface="Times New Roman" panose="02020603050405020304" pitchFamily="18" charset="0"/>
                <a:cs typeface="Times New Roman" panose="02020603050405020304" pitchFamily="18" charset="0"/>
              </a:rPr>
              <a:t/>
            </a:r>
            <a:br>
              <a:rPr lang="en-US" dirty="0">
                <a:solidFill>
                  <a:srgbClr val="005248"/>
                </a:solidFill>
                <a:latin typeface="Times New Roman" panose="02020603050405020304" pitchFamily="18" charset="0"/>
                <a:cs typeface="Times New Roman" panose="02020603050405020304" pitchFamily="18" charset="0"/>
              </a:rPr>
            </a:br>
            <a:r>
              <a:rPr lang="en-US" sz="3600" dirty="0">
                <a:solidFill>
                  <a:srgbClr val="005248"/>
                </a:solidFill>
                <a:latin typeface="Calibri" panose="020F0502020204030204" pitchFamily="34" charset="0"/>
                <a:cs typeface="Calibri" panose="020F0502020204030204" pitchFamily="34" charset="0"/>
              </a:rPr>
              <a:t>Sweet liquid mainly produced</a:t>
            </a:r>
            <a:br>
              <a:rPr lang="en-US" sz="3600" dirty="0">
                <a:solidFill>
                  <a:srgbClr val="005248"/>
                </a:solidFill>
                <a:latin typeface="Calibri" panose="020F0502020204030204" pitchFamily="34" charset="0"/>
                <a:cs typeface="Calibri" panose="020F0502020204030204" pitchFamily="34" charset="0"/>
              </a:rPr>
            </a:br>
            <a:r>
              <a:rPr lang="en-US" sz="3600" dirty="0">
                <a:solidFill>
                  <a:srgbClr val="005248"/>
                </a:solidFill>
                <a:latin typeface="Calibri" panose="020F0502020204030204" pitchFamily="34" charset="0"/>
                <a:cs typeface="Calibri" panose="020F0502020204030204" pitchFamily="34" charset="0"/>
              </a:rPr>
              <a:t>in flowers.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53E304F9-1BF6-3561-7B66-95B41093DDE3}"/>
              </a:ext>
            </a:extLst>
          </p:cNvPr>
          <p:cNvSpPr txBox="1">
            <a:spLocks/>
          </p:cNvSpPr>
          <p:nvPr/>
        </p:nvSpPr>
        <p:spPr>
          <a:xfrm>
            <a:off x="9011378" y="153673"/>
            <a:ext cx="1238242" cy="2960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a:solidFill>
                  <a:schemeClr val="bg1"/>
                </a:solidFill>
                <a:latin typeface="+mn-lt"/>
                <a:cs typeface="Times New Roman" panose="02020603050405020304" pitchFamily="18" charset="0"/>
                <a:hlinkClick r:id="" action="ppaction://hlinkshowjump?jump=firstslide">
                  <a:extLst>
                    <a:ext uri="{A12FA001-AC4F-418D-AE19-62706E023703}">
                      <ahyp:hlinkClr xmlns:ahyp="http://schemas.microsoft.com/office/drawing/2018/hyperlinkcolor" xmlns="" val="tx"/>
                    </a:ext>
                  </a:extLst>
                </a:hlinkClick>
              </a:rPr>
              <a:t>Home</a:t>
            </a:r>
            <a:r>
              <a:rPr lang="en-US" sz="2000" dirty="0">
                <a:solidFill>
                  <a:srgbClr val="EF7F1C"/>
                </a:solidFill>
                <a:latin typeface="+mn-lt"/>
                <a:cs typeface="Times New Roman" panose="02020603050405020304" pitchFamily="18" charset="0"/>
              </a:rPr>
              <a:t>   </a:t>
            </a:r>
            <a:r>
              <a:rPr lang="en-US" sz="2000" b="1" dirty="0">
                <a:solidFill>
                  <a:srgbClr val="EF7F1C"/>
                </a:solidFill>
                <a:latin typeface="+mn-lt"/>
                <a:cs typeface="Times New Roman" panose="02020603050405020304" pitchFamily="18" charset="0"/>
              </a:rPr>
              <a:t>|</a:t>
            </a:r>
          </a:p>
        </p:txBody>
      </p:sp>
    </p:spTree>
    <p:extLst>
      <p:ext uri="{BB962C8B-B14F-4D97-AF65-F5344CB8AC3E}">
        <p14:creationId xmlns:p14="http://schemas.microsoft.com/office/powerpoint/2010/main" val="3483149818"/>
      </p:ext>
    </p:extLst>
  </p:cSld>
  <p:clrMapOvr>
    <a:masterClrMapping/>
  </p:clrMapOvr>
  <p:transition advClick="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27e9880d5f2c8da31d1d4682dfc6482e">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ef4b5b76789b998f4a83bc2e6032c77"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21D72612-EE0B-4864-BB26-5E0A62CFE129}"/>
</file>

<file path=customXml/itemProps2.xml><?xml version="1.0" encoding="utf-8"?>
<ds:datastoreItem xmlns:ds="http://schemas.openxmlformats.org/officeDocument/2006/customXml" ds:itemID="{C3D6AEC0-6C85-4422-BD95-BEFB594FF707}"/>
</file>

<file path=customXml/itemProps3.xml><?xml version="1.0" encoding="utf-8"?>
<ds:datastoreItem xmlns:ds="http://schemas.openxmlformats.org/officeDocument/2006/customXml" ds:itemID="{812BB86C-CC11-4E5B-BEE4-79C5AF061C27}"/>
</file>

<file path=docProps/app.xml><?xml version="1.0" encoding="utf-8"?>
<Properties xmlns="http://schemas.openxmlformats.org/officeDocument/2006/extended-properties" xmlns:vt="http://schemas.openxmlformats.org/officeDocument/2006/docPropsVTypes">
  <TotalTime>5936</TotalTime>
  <Words>497</Words>
  <Application>Microsoft Office PowerPoint</Application>
  <PresentationFormat>Widescreen</PresentationFormat>
  <Paragraphs>37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January</vt:lpstr>
      <vt:lpstr>PowerPoint Presentation</vt:lpstr>
      <vt:lpstr>PowerPoint Presentation</vt:lpstr>
      <vt:lpstr>Pollination The process of when a flower or plant has received pollen which has resulted in the flower or plant being able to make seeds.</vt:lpstr>
      <vt:lpstr>Pollen Dust-like grains, produced by the male parts of flowers. </vt:lpstr>
      <vt:lpstr>Pollinated When a flower or plant has received pollen, which has resulted in the flower or plant being able to make seeds.  </vt:lpstr>
      <vt:lpstr>Pollinators Animals that move pollen from one flower or plant to another e.g. bees.</vt:lpstr>
      <vt:lpstr>Pollinating Animals that move pollen from one flower or plant to another e.g. bees.</vt:lpstr>
      <vt:lpstr>Nectar Sweet liquid mainly produced in flowers.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dc:title>
  <dc:creator>AG Marketing</dc:creator>
  <cp:lastModifiedBy>Jo Elphick</cp:lastModifiedBy>
  <cp:revision>15</cp:revision>
  <dcterms:created xsi:type="dcterms:W3CDTF">2024-04-10T15:50:22Z</dcterms:created>
  <dcterms:modified xsi:type="dcterms:W3CDTF">2024-05-28T10:56:45Z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0x0101000866AF3EBBFBC847AE94C9E6D4DBFE5E</vt:lpwstr>
  </property>
</Properties>
</file>