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</p:sldMasterIdLst>
  <p:notesMasterIdLst>
    <p:notesMasterId r:id="rId9"/>
  </p:notesMasterIdLst>
  <p:handoutMasterIdLst>
    <p:handoutMasterId r:id="rId10"/>
  </p:handoutMasterIdLst>
  <p:sldIdLst>
    <p:sldId id="260" r:id="rId5"/>
    <p:sldId id="261" r:id="rId6"/>
    <p:sldId id="262" r:id="rId7"/>
    <p:sldId id="263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E0F"/>
    <a:srgbClr val="F07D00"/>
    <a:srgbClr val="00AFEB"/>
    <a:srgbClr val="E83458"/>
    <a:srgbClr val="37AA46"/>
    <a:srgbClr val="A53782"/>
    <a:srgbClr val="A0D2D2"/>
    <a:srgbClr val="F0B9D2"/>
    <a:srgbClr val="D2BEDC"/>
    <a:srgbClr val="F5D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86195" autoAdjust="0"/>
  </p:normalViewPr>
  <p:slideViewPr>
    <p:cSldViewPr snapToGrid="0">
      <p:cViewPr varScale="1">
        <p:scale>
          <a:sx n="67" d="100"/>
          <a:sy n="67" d="100"/>
        </p:scale>
        <p:origin x="660" y="44"/>
      </p:cViewPr>
      <p:guideLst>
        <p:guide orient="horz" pos="255"/>
        <p:guide pos="3840"/>
      </p:guideLst>
    </p:cSldViewPr>
  </p:slideViewPr>
  <p:outlineViewPr>
    <p:cViewPr>
      <p:scale>
        <a:sx n="33" d="100"/>
        <a:sy n="33" d="100"/>
      </p:scale>
      <p:origin x="0" y="-1224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121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EBA14-E9F4-4C6D-AFCA-1A7309E1C2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81768-9900-4380-AE65-785F76CD3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E6FC0-CBFC-4ECF-ACE2-01481FF7901B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21EFC-9379-4220-BBF2-8273CD006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4861E-7E76-4275-9233-CB7E245642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DF21-C62E-4356-A25A-628D5F557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3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84FB-D3F7-456C-8373-3294E450A218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E9EDD-11D0-4D3D-AD98-D8E6C1F0D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9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3C7224D-46DD-8D29-CDC0-88A204F78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135" r="32107"/>
          <a:stretch/>
        </p:blipFill>
        <p:spPr>
          <a:xfrm rot="5400000">
            <a:off x="5922707" y="588708"/>
            <a:ext cx="346585" cy="12192000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FC450507-B788-3A71-2E9A-1F47B16AD3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533" y="14681"/>
            <a:ext cx="11441112" cy="1188359"/>
          </a:xfrm>
          <a:ln w="3175">
            <a:noFill/>
          </a:ln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D5D96-98DA-128D-5CAC-BA96C80FAE55}"/>
              </a:ext>
            </a:extLst>
          </p:cNvPr>
          <p:cNvCxnSpPr/>
          <p:nvPr userDrawn="1"/>
        </p:nvCxnSpPr>
        <p:spPr>
          <a:xfrm>
            <a:off x="379533" y="1078756"/>
            <a:ext cx="11441112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83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&amp; Pictur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779F-C407-4636-B0C9-EBA3C0E8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289" y="282562"/>
            <a:ext cx="5527239" cy="1352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add title text (2 lines max)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A5A1C7-039D-C4B6-23FD-08F88EB165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5289" y="1873188"/>
            <a:ext cx="5527239" cy="45690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2738" indent="0">
              <a:buNone/>
              <a:defRPr>
                <a:solidFill>
                  <a:schemeClr val="bg1"/>
                </a:solidFill>
              </a:defRPr>
            </a:lvl3pPr>
            <a:lvl4pPr marL="579438" indent="0">
              <a:buNone/>
              <a:defRPr>
                <a:solidFill>
                  <a:schemeClr val="bg1"/>
                </a:solidFill>
              </a:defRPr>
            </a:lvl4pPr>
            <a:lvl5pPr marL="846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first level bullet text</a:t>
            </a:r>
          </a:p>
          <a:p>
            <a:pPr lvl="1"/>
            <a:r>
              <a:rPr lang="en-US" dirty="0"/>
              <a:t>Second level bullet text goes here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0358FD8-6F8E-A24E-B93F-70C5CF2BE2E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0"/>
            <a:ext cx="6096000" cy="68580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69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&amp; Text Purpl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35CF0-8454-172C-41A8-998580BD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AAB0A4-F670-533A-7064-6B6D517116B1}"/>
              </a:ext>
            </a:extLst>
          </p:cNvPr>
          <p:cNvSpPr/>
          <p:nvPr userDrawn="1"/>
        </p:nvSpPr>
        <p:spPr>
          <a:xfrm>
            <a:off x="0" y="2466832"/>
            <a:ext cx="12192000" cy="1924335"/>
          </a:xfrm>
          <a:prstGeom prst="rect">
            <a:avLst/>
          </a:prstGeom>
          <a:solidFill>
            <a:schemeClr val="accent5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38A46E6-D677-77B5-B7F0-D5ADED0B57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550" y="2809874"/>
            <a:ext cx="11264900" cy="1238250"/>
          </a:xfrm>
        </p:spPr>
        <p:txBody>
          <a:bodyPr anchor="ctr"/>
          <a:lstStyle>
            <a:lvl1pPr marL="0" indent="0" algn="ctr">
              <a:buNone/>
              <a:defRPr sz="4400" b="1">
                <a:latin typeface="+mj-lt"/>
              </a:defRPr>
            </a:lvl1pPr>
            <a:lvl2pPr marL="311400" indent="0">
              <a:buNone/>
              <a:defRPr/>
            </a:lvl2pPr>
            <a:lvl3pPr marL="312738" indent="0">
              <a:buNone/>
              <a:defRPr/>
            </a:lvl3pPr>
            <a:lvl4pPr marL="579438" indent="0">
              <a:buNone/>
              <a:defRPr/>
            </a:lvl4pPr>
            <a:lvl5pPr marL="846138" indent="0">
              <a:buNone/>
              <a:defRPr/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75057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52B30-12CC-4AA7-A82D-8F9DD59C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3902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9C419-755C-4A08-A2DF-562E8DB0D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5" y="1959429"/>
            <a:ext cx="10515600" cy="421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444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779" r:id="rId2"/>
    <p:sldLayoutId id="2147483937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spcAft>
          <a:spcPts val="600"/>
        </a:spcAft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5413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99F20C-D71A-496F-A078-0B5AEC4D71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/>
              <a:t>LO: To create and explore a range of sounds ​using natural materials and the inter-related ​dimensions of music</a:t>
            </a:r>
          </a:p>
        </p:txBody>
      </p:sp>
    </p:spTree>
    <p:extLst>
      <p:ext uri="{BB962C8B-B14F-4D97-AF65-F5344CB8AC3E}">
        <p14:creationId xmlns:p14="http://schemas.microsoft.com/office/powerpoint/2010/main" val="110048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EC5D-26E4-7485-CFBC-8F89A2DD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9" y="587362"/>
            <a:ext cx="5527239" cy="1352157"/>
          </a:xfrm>
        </p:spPr>
        <p:txBody>
          <a:bodyPr/>
          <a:lstStyle/>
          <a:p>
            <a:r>
              <a:rPr lang="en-GB" sz="4000" dirty="0"/>
              <a:t>Why do you think people ​have always been drawn to creating music?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7B2D1-DF94-76B1-995B-52318BDD33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5289" y="4124324"/>
            <a:ext cx="5527239" cy="23179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had to create music using only natural materials, what might you consider using? Why?</a:t>
            </a:r>
          </a:p>
        </p:txBody>
      </p:sp>
      <p:pic>
        <p:nvPicPr>
          <p:cNvPr id="3076" name="Picture 4" descr="Striking the Right Note - Rare Bone Flute Unearthed in Kent | Ancient  Origins">
            <a:extLst>
              <a:ext uri="{FF2B5EF4-FFF2-40B4-BE49-F238E27FC236}">
                <a16:creationId xmlns:a16="http://schemas.microsoft.com/office/drawing/2014/main" id="{93111E5B-C957-834E-A9CD-32AE787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11" y="24765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792BCCD-42DA-DB43-F237-906D7673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11" y="3429000"/>
            <a:ext cx="4762499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8EFA-0352-7D0B-4889-644232CE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Musical Instruments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0DF431-DFF4-B7BE-B963-408FED3E8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49908"/>
              </p:ext>
            </p:extLst>
          </p:nvPr>
        </p:nvGraphicFramePr>
        <p:xfrm>
          <a:off x="0" y="1268033"/>
          <a:ext cx="12192000" cy="4871865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16712345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237007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39506372"/>
                    </a:ext>
                  </a:extLst>
                </a:gridCol>
              </a:tblGrid>
              <a:tr h="2550507"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1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GB" sz="2000" b="1" i="0">
                          <a:solidFill>
                            <a:srgbClr val="1E5B56"/>
                          </a:solidFill>
                          <a:effectLst/>
                          <a:latin typeface="Aptos" panose="020B0004020202020204" pitchFamily="34" charset="0"/>
                        </a:rPr>
                        <a:t>Animal bones and horns</a:t>
                      </a:r>
                      <a:r>
                        <a:rPr lang="en-GB" sz="20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5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dirty="0">
                          <a:solidFill>
                            <a:srgbClr val="1E5B56"/>
                          </a:solidFill>
                          <a:effectLst/>
                          <a:latin typeface="Aptos" panose="020B0004020202020204" pitchFamily="34" charset="0"/>
                        </a:rPr>
                        <a:t>Shells</a:t>
                      </a:r>
                      <a:r>
                        <a:rPr lang="en-GB" sz="2000" b="1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500" b="1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dirty="0">
                          <a:solidFill>
                            <a:srgbClr val="1E5B56"/>
                          </a:solidFill>
                          <a:effectLst/>
                          <a:latin typeface="Aptos" panose="020B0004020202020204" pitchFamily="34" charset="0"/>
                        </a:rPr>
                        <a:t>Gourds</a:t>
                      </a:r>
                      <a:r>
                        <a:rPr lang="en-GB" sz="2000" b="1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500" b="1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21495"/>
                  </a:ext>
                </a:extLst>
              </a:tr>
              <a:tr h="232135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dirty="0">
                          <a:solidFill>
                            <a:srgbClr val="1E5B56"/>
                          </a:solidFill>
                          <a:effectLst/>
                          <a:latin typeface="Aptos" panose="020B0004020202020204" pitchFamily="34" charset="0"/>
                        </a:rPr>
                        <a:t>Bamboo</a:t>
                      </a:r>
                      <a:r>
                        <a:rPr lang="en-GB" sz="20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5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>
                          <a:solidFill>
                            <a:srgbClr val="1E5B56"/>
                          </a:solidFill>
                          <a:effectLst/>
                          <a:latin typeface="Aptos" panose="020B0004020202020204" pitchFamily="34" charset="0"/>
                        </a:rPr>
                        <a:t>Wood</a:t>
                      </a:r>
                      <a:r>
                        <a:rPr lang="en-GB" sz="20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5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dirty="0">
                          <a:solidFill>
                            <a:srgbClr val="1E5B56"/>
                          </a:solidFill>
                          <a:effectLst/>
                          <a:latin typeface="Aptos" panose="020B0004020202020204" pitchFamily="34" charset="0"/>
                        </a:rPr>
                        <a:t>Seeds and Seed Pods</a:t>
                      </a:r>
                      <a:r>
                        <a:rPr lang="en-GB" sz="20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5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6745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92A55E8-81B2-7A36-B950-BD6887FB1F54}"/>
              </a:ext>
            </a:extLst>
          </p:cNvPr>
          <p:cNvGrpSpPr/>
          <p:nvPr/>
        </p:nvGrpSpPr>
        <p:grpSpPr>
          <a:xfrm>
            <a:off x="504741" y="1449525"/>
            <a:ext cx="10945329" cy="4138802"/>
            <a:chOff x="504741" y="1449525"/>
            <a:chExt cx="10945329" cy="4138802"/>
          </a:xfrm>
        </p:grpSpPr>
        <p:pic>
          <p:nvPicPr>
            <p:cNvPr id="4098" name="Picture 2" descr="The 10 oldest musical instruments – Nutcracker Man">
              <a:extLst>
                <a:ext uri="{FF2B5EF4-FFF2-40B4-BE49-F238E27FC236}">
                  <a16:creationId xmlns:a16="http://schemas.microsoft.com/office/drawing/2014/main" id="{A6D6F0A8-BA20-2513-5D6E-5BC4663AA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41" y="1449525"/>
              <a:ext cx="2909597" cy="188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Ancient Resource: Authentic Ancient Musical Instruments for Sale">
              <a:extLst>
                <a:ext uri="{FF2B5EF4-FFF2-40B4-BE49-F238E27FC236}">
                  <a16:creationId xmlns:a16="http://schemas.microsoft.com/office/drawing/2014/main" id="{8ED2A296-ABA8-9306-EE18-A68B8B769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311" y="1527861"/>
              <a:ext cx="3659378" cy="172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A Guiro Made from a Gourd">
              <a:extLst>
                <a:ext uri="{FF2B5EF4-FFF2-40B4-BE49-F238E27FC236}">
                  <a16:creationId xmlns:a16="http://schemas.microsoft.com/office/drawing/2014/main" id="{68BDB075-2652-EFA9-B5DB-EFFCEB59F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800" y="1586085"/>
              <a:ext cx="2607270" cy="1606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Several walnut shells attached to rope handle.">
              <a:extLst>
                <a:ext uri="{FF2B5EF4-FFF2-40B4-BE49-F238E27FC236}">
                  <a16:creationId xmlns:a16="http://schemas.microsoft.com/office/drawing/2014/main" id="{0523D79A-5842-C49C-2FC7-895F14F747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45" b="22144"/>
            <a:stretch/>
          </p:blipFill>
          <p:spPr bwMode="auto">
            <a:xfrm>
              <a:off x="9060709" y="4039462"/>
              <a:ext cx="2171452" cy="150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Didgeridoo was borned in Australia – NEiM">
              <a:extLst>
                <a:ext uri="{FF2B5EF4-FFF2-40B4-BE49-F238E27FC236}">
                  <a16:creationId xmlns:a16="http://schemas.microsoft.com/office/drawing/2014/main" id="{3315972B-96C0-22BB-74C8-284CFE9E1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327" y="3816895"/>
              <a:ext cx="2525345" cy="172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Musical Elements | Wind Instruments | Brass and Woodwinds">
              <a:extLst>
                <a:ext uri="{FF2B5EF4-FFF2-40B4-BE49-F238E27FC236}">
                  <a16:creationId xmlns:a16="http://schemas.microsoft.com/office/drawing/2014/main" id="{71CF5F50-C560-F122-2E86-A0146EB6D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13" y="3991406"/>
              <a:ext cx="2300477" cy="1596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71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C65F-7B3D-7C93-12E5-8DA8CCDE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39" y="561067"/>
            <a:ext cx="5527239" cy="1352157"/>
          </a:xfrm>
        </p:spPr>
        <p:txBody>
          <a:bodyPr/>
          <a:lstStyle/>
          <a:p>
            <a:r>
              <a:rPr lang="en-GB" dirty="0"/>
              <a:t>Let’s create a ​</a:t>
            </a:r>
            <a:br>
              <a:rPr lang="en-GB" dirty="0"/>
            </a:br>
            <a:r>
              <a:rPr lang="en-GB" dirty="0"/>
              <a:t>Garden Orchestra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0AF14-8AF7-4901-6541-97814F10013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9563" y="2361742"/>
            <a:ext cx="5527239" cy="16510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Explore the range of sounds you can make using natural materials found outside.</a:t>
            </a:r>
          </a:p>
        </p:txBody>
      </p:sp>
      <p:pic>
        <p:nvPicPr>
          <p:cNvPr id="5124" name="Picture 4" descr="In the garden... ‐ Learning Resources Hub | Birmingham Contemporary Music  Group Music and Composing Activities for Young People, Resources for Adults  &amp; Teachers">
            <a:extLst>
              <a:ext uri="{FF2B5EF4-FFF2-40B4-BE49-F238E27FC236}">
                <a16:creationId xmlns:a16="http://schemas.microsoft.com/office/drawing/2014/main" id="{D9509F8B-2243-A60C-541F-30511A387DE4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797502-0D66-3F92-7EED-83DD6A26D4AB}"/>
              </a:ext>
            </a:extLst>
          </p:cNvPr>
          <p:cNvSpPr/>
          <p:nvPr/>
        </p:nvSpPr>
        <p:spPr>
          <a:xfrm>
            <a:off x="299564" y="4461322"/>
            <a:ext cx="5527239" cy="200208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Curriculum Links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KS1: experiment with, create, select and combine sounds using the inter-related dimensions of music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KS2: improvise and compose music for a range of purposes using the inter-related dimensions of music.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KS3: use the interrelated dimensions of music expressively</a:t>
            </a:r>
            <a:endParaRPr lang="en-GB" sz="1600" dirty="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52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bcf11c6-f344-4b4c-a52a-240879cd5d16"/>
</p:tagLst>
</file>

<file path=ppt/theme/theme1.xml><?xml version="1.0" encoding="utf-8"?>
<a:theme xmlns:a="http://schemas.openxmlformats.org/drawingml/2006/main" name="RHS Full Bloom">
  <a:themeElements>
    <a:clrScheme name="RHS">
      <a:dk1>
        <a:sysClr val="windowText" lastClr="000000"/>
      </a:dk1>
      <a:lt1>
        <a:sysClr val="window" lastClr="FFFFFF"/>
      </a:lt1>
      <a:dk2>
        <a:srgbClr val="004E44"/>
      </a:dk2>
      <a:lt2>
        <a:srgbClr val="FFFFFF"/>
      </a:lt2>
      <a:accent1>
        <a:srgbClr val="37AA46"/>
      </a:accent1>
      <a:accent2>
        <a:srgbClr val="E83458"/>
      </a:accent2>
      <a:accent3>
        <a:srgbClr val="F07D00"/>
      </a:accent3>
      <a:accent4>
        <a:srgbClr val="00AFEB"/>
      </a:accent4>
      <a:accent5>
        <a:srgbClr val="A53782"/>
      </a:accent5>
      <a:accent6>
        <a:srgbClr val="1E73B9"/>
      </a:accent6>
      <a:hlink>
        <a:srgbClr val="004E44"/>
      </a:hlink>
      <a:folHlink>
        <a:srgbClr val="004E44"/>
      </a:folHlink>
    </a:clrScheme>
    <a:fontScheme name="RHS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600"/>
          </a:spcAft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00000"/>
          </a:lnSpc>
          <a:spcAft>
            <a:spcPts val="600"/>
          </a:spcAft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ull bloom Work file - editing version" id="{C5129868-FCBB-490E-BC58-99E02CF1B34B}" vid="{7279A9CA-D921-4C7C-A60B-05A960F14C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6AF3EBBFBC847AE94C9E6D4DBFE5E" ma:contentTypeVersion="18" ma:contentTypeDescription="Create a new document." ma:contentTypeScope="" ma:versionID="27e9880d5f2c8da31d1d4682dfc6482e">
  <xsd:schema xmlns:xsd="http://www.w3.org/2001/XMLSchema" xmlns:xs="http://www.w3.org/2001/XMLSchema" xmlns:p="http://schemas.microsoft.com/office/2006/metadata/properties" xmlns:ns2="063f3a3d-d20b-4fbf-aac0-c2acf0e88b5d" xmlns:ns3="2efb450c-4aca-4ff7-b96f-5f698deb2bbd" targetNamespace="http://schemas.microsoft.com/office/2006/metadata/properties" ma:root="true" ma:fieldsID="fef4b5b76789b998f4a83bc2e6032c77" ns2:_="" ns3:_="">
    <xsd:import namespace="063f3a3d-d20b-4fbf-aac0-c2acf0e88b5d"/>
    <xsd:import namespace="2efb450c-4aca-4ff7-b96f-5f698deb2b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ivestat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3a3d-d20b-4fbf-aac0-c2acf0e88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ivestatus" ma:index="16" nillable="true" ma:displayName="Live status" ma:description="Update on current location to let rest of the team know" ma:format="Dropdown" ma:internalName="Livestatus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8afb050-7ef6-49b1-8358-c3283b90a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b450c-4aca-4ff7-b96f-5f698deb2b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c7f3170-0cea-4e86-baf7-81030ff84662}" ma:internalName="TaxCatchAll" ma:showField="CatchAllData" ma:web="2efb450c-4aca-4ff7-b96f-5f698deb2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3f3a3d-d20b-4fbf-aac0-c2acf0e88b5d">
      <Terms xmlns="http://schemas.microsoft.com/office/infopath/2007/PartnerControls"/>
    </lcf76f155ced4ddcb4097134ff3c332f>
    <SharedWithUsers xmlns="2efb450c-4aca-4ff7-b96f-5f698deb2bbd">
      <UserInfo>
        <DisplayName>Lee Charlton</DisplayName>
        <AccountId>18</AccountId>
        <AccountType/>
      </UserInfo>
      <UserInfo>
        <DisplayName>Lesley Ridgway</DisplayName>
        <AccountId>24</AccountId>
        <AccountType/>
      </UserInfo>
      <UserInfo>
        <DisplayName>Frances Percival</DisplayName>
        <AccountId>31</AccountId>
        <AccountType/>
      </UserInfo>
    </SharedWithUsers>
    <Livestatus xmlns="063f3a3d-d20b-4fbf-aac0-c2acf0e88b5d" xsi:nil="true"/>
    <TaxCatchAll xmlns="2efb450c-4aca-4ff7-b96f-5f698deb2b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CBAE68-593D-4B03-83D5-0D29B88E0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f3a3d-d20b-4fbf-aac0-c2acf0e88b5d"/>
    <ds:schemaRef ds:uri="2efb450c-4aca-4ff7-b96f-5f698deb2b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D0C00E-7312-4E56-B87C-FCEB6577D1CB}">
  <ds:schemaRefs>
    <ds:schemaRef ds:uri="http://schemas.microsoft.com/office/2006/metadata/properties"/>
    <ds:schemaRef ds:uri="http://schemas.microsoft.com/office/infopath/2007/PartnerControls"/>
    <ds:schemaRef ds:uri="220415f3-fbbf-4bd2-98b0-305b6614a402"/>
    <ds:schemaRef ds:uri="4a219a4f-4431-469a-b5cc-ea92ae3e22a2"/>
    <ds:schemaRef ds:uri="063f3a3d-d20b-4fbf-aac0-c2acf0e88b5d"/>
    <ds:schemaRef ds:uri="2efb450c-4aca-4ff7-b96f-5f698deb2bbd"/>
  </ds:schemaRefs>
</ds:datastoreItem>
</file>

<file path=customXml/itemProps3.xml><?xml version="1.0" encoding="utf-8"?>
<ds:datastoreItem xmlns:ds="http://schemas.openxmlformats.org/officeDocument/2006/customXml" ds:itemID="{2448E393-C241-41F0-BF59-88F0ECF0F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RHS Full Powerpoint Template</Template>
  <TotalTime>125</TotalTime>
  <Words>150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RHS Full Bloom</vt:lpstr>
      <vt:lpstr>PowerPoint Presentation</vt:lpstr>
      <vt:lpstr>Why do you think people ​have always been drawn to creating music?</vt:lpstr>
      <vt:lpstr>Early Musical Instruments</vt:lpstr>
      <vt:lpstr>Let’s create a ​ Garden Orchestra</vt:lpstr>
    </vt:vector>
  </TitlesOfParts>
  <Company>Royal Horticultural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Moores</dc:creator>
  <cp:lastModifiedBy>Katherine Moores</cp:lastModifiedBy>
  <cp:revision>4</cp:revision>
  <dcterms:created xsi:type="dcterms:W3CDTF">2024-04-16T07:52:52Z</dcterms:created>
  <dcterms:modified xsi:type="dcterms:W3CDTF">2024-05-03T14:47:49Z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0x0101000866AF3EBBFBC847AE94C9E6D4DBFE5E</vt:lpwstr>
  </property>
  <property fmtid="{D5CDD505-2E9C-101B-9397-08002B2CF9AE}" pid="3" name="MediaServiceImageTags">
    <vt:lpwstr/>
  </property>
</Properties>
</file>