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12" r:id="rId2"/>
    <p:sldId id="309" r:id="rId3"/>
    <p:sldId id="313" r:id="rId4"/>
    <p:sldId id="316" r:id="rId5"/>
    <p:sldId id="319" r:id="rId6"/>
    <p:sldId id="317" r:id="rId7"/>
    <p:sldId id="314" r:id="rId8"/>
    <p:sldId id="318" r:id="rId9"/>
    <p:sldId id="315" r:id="rId10"/>
    <p:sldId id="32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Lloyd" initials="JL" lastIdx="7" clrIdx="0">
    <p:extLst>
      <p:ext uri="{19B8F6BF-5375-455C-9EA6-DF929625EA0E}">
        <p15:presenceInfo xmlns:p15="http://schemas.microsoft.com/office/powerpoint/2012/main" userId="S-1-5-21-573514034-4036116226-3480628288-59420" providerId="AD"/>
      </p:ext>
    </p:extLst>
  </p:cmAuthor>
  <p:cmAuthor id="2" name="Hannah Wright" initials="HW" lastIdx="8" clrIdx="1">
    <p:extLst>
      <p:ext uri="{19B8F6BF-5375-455C-9EA6-DF929625EA0E}">
        <p15:presenceInfo xmlns:p15="http://schemas.microsoft.com/office/powerpoint/2012/main" userId="S::hannahwright@rhs.org.uk::fb9fe3aa-f7eb-450d-99da-b2ab4321e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6A4"/>
    <a:srgbClr val="F4F1EE"/>
    <a:srgbClr val="0052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405"/>
  </p:normalViewPr>
  <p:slideViewPr>
    <p:cSldViewPr snapToGrid="0" showGuides="1">
      <p:cViewPr varScale="1">
        <p:scale>
          <a:sx n="105" d="100"/>
          <a:sy n="105" d="100"/>
        </p:scale>
        <p:origin x="72"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F40A9-5E78-3B47-99D3-E47966580951}"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FA302-4E54-7744-AE98-3D89BE02C4C5}" type="slidenum">
              <a:rPr lang="en-US" smtClean="0"/>
              <a:t>‹#›</a:t>
            </a:fld>
            <a:endParaRPr lang="en-US"/>
          </a:p>
        </p:txBody>
      </p:sp>
    </p:spTree>
    <p:extLst>
      <p:ext uri="{BB962C8B-B14F-4D97-AF65-F5344CB8AC3E}">
        <p14:creationId xmlns:p14="http://schemas.microsoft.com/office/powerpoint/2010/main" val="87371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E8C93-1E52-BF4B-8D4C-292FEB626D70}" type="slidenum">
              <a:rPr lang="en-US" smtClean="0"/>
              <a:t>1</a:t>
            </a:fld>
            <a:endParaRPr lang="en-US"/>
          </a:p>
        </p:txBody>
      </p:sp>
    </p:spTree>
    <p:extLst>
      <p:ext uri="{BB962C8B-B14F-4D97-AF65-F5344CB8AC3E}">
        <p14:creationId xmlns:p14="http://schemas.microsoft.com/office/powerpoint/2010/main" val="363795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E8C93-1E52-BF4B-8D4C-292FEB626D70}" type="slidenum">
              <a:rPr lang="en-US" smtClean="0"/>
              <a:t>2</a:t>
            </a:fld>
            <a:endParaRPr lang="en-US"/>
          </a:p>
        </p:txBody>
      </p:sp>
    </p:spTree>
    <p:extLst>
      <p:ext uri="{BB962C8B-B14F-4D97-AF65-F5344CB8AC3E}">
        <p14:creationId xmlns:p14="http://schemas.microsoft.com/office/powerpoint/2010/main" val="23919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AD15-ECB7-34AD-B68E-5D317DEB36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F3905D1-BC69-823A-0A95-3CE47B4E20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8D53645-5BEF-C71F-04A7-DE8A00E66327}"/>
              </a:ext>
            </a:extLst>
          </p:cNvPr>
          <p:cNvSpPr>
            <a:spLocks noGrp="1"/>
          </p:cNvSpPr>
          <p:nvPr>
            <p:ph type="dt" sz="half" idx="10"/>
          </p:nvPr>
        </p:nvSpPr>
        <p:spPr/>
        <p:txBody>
          <a:bodyPr/>
          <a:lstStyle/>
          <a:p>
            <a:fld id="{AC8FA496-4313-9347-9699-DE0C5DE910E3}" type="datetimeFigureOut">
              <a:rPr lang="en-US" smtClean="0"/>
              <a:t>5/30/2024</a:t>
            </a:fld>
            <a:endParaRPr lang="en-US"/>
          </a:p>
        </p:txBody>
      </p:sp>
      <p:sp>
        <p:nvSpPr>
          <p:cNvPr id="5" name="Footer Placeholder 4">
            <a:extLst>
              <a:ext uri="{FF2B5EF4-FFF2-40B4-BE49-F238E27FC236}">
                <a16:creationId xmlns:a16="http://schemas.microsoft.com/office/drawing/2014/main" id="{9424673E-EE05-3F79-998F-7C553EE99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CA4CB-47DD-F0B8-D505-8AF3657D1860}"/>
              </a:ext>
            </a:extLst>
          </p:cNvPr>
          <p:cNvSpPr>
            <a:spLocks noGrp="1"/>
          </p:cNvSpPr>
          <p:nvPr>
            <p:ph type="sldNum" sz="quarter" idx="12"/>
          </p:nvPr>
        </p:nvSpPr>
        <p:spPr/>
        <p:txBody>
          <a:bodyPr/>
          <a:lstStyle/>
          <a:p>
            <a:fld id="{E81385FF-D92E-5E48-867D-94537B1B0C82}" type="slidenum">
              <a:rPr lang="en-US" smtClean="0"/>
              <a:t>‹#›</a:t>
            </a:fld>
            <a:endParaRPr lang="en-US"/>
          </a:p>
        </p:txBody>
      </p:sp>
    </p:spTree>
    <p:extLst>
      <p:ext uri="{BB962C8B-B14F-4D97-AF65-F5344CB8AC3E}">
        <p14:creationId xmlns:p14="http://schemas.microsoft.com/office/powerpoint/2010/main" val="1570562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4284-370A-B907-53C2-863846E98C4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70E2AE0-EF26-86F5-2A02-E8D05F7A5D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40EDD2-9D74-7502-8868-75842E2FBE9F}"/>
              </a:ext>
            </a:extLst>
          </p:cNvPr>
          <p:cNvSpPr>
            <a:spLocks noGrp="1"/>
          </p:cNvSpPr>
          <p:nvPr>
            <p:ph type="dt" sz="half" idx="10"/>
          </p:nvPr>
        </p:nvSpPr>
        <p:spPr/>
        <p:txBody>
          <a:bodyPr/>
          <a:lstStyle/>
          <a:p>
            <a:fld id="{AC8FA496-4313-9347-9699-DE0C5DE910E3}" type="datetimeFigureOut">
              <a:rPr lang="en-US" smtClean="0"/>
              <a:t>5/30/2024</a:t>
            </a:fld>
            <a:endParaRPr lang="en-US"/>
          </a:p>
        </p:txBody>
      </p:sp>
      <p:sp>
        <p:nvSpPr>
          <p:cNvPr id="5" name="Footer Placeholder 4">
            <a:extLst>
              <a:ext uri="{FF2B5EF4-FFF2-40B4-BE49-F238E27FC236}">
                <a16:creationId xmlns:a16="http://schemas.microsoft.com/office/drawing/2014/main" id="{2EAC126B-9B8F-B0B0-E699-9E4484F38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24754-2DA1-B5C0-F29F-F2B8837779E3}"/>
              </a:ext>
            </a:extLst>
          </p:cNvPr>
          <p:cNvSpPr>
            <a:spLocks noGrp="1"/>
          </p:cNvSpPr>
          <p:nvPr>
            <p:ph type="sldNum" sz="quarter" idx="12"/>
          </p:nvPr>
        </p:nvSpPr>
        <p:spPr/>
        <p:txBody>
          <a:bodyPr/>
          <a:lstStyle/>
          <a:p>
            <a:fld id="{E81385FF-D92E-5E48-867D-94537B1B0C82}" type="slidenum">
              <a:rPr lang="en-US" smtClean="0"/>
              <a:t>‹#›</a:t>
            </a:fld>
            <a:endParaRPr lang="en-US"/>
          </a:p>
        </p:txBody>
      </p:sp>
    </p:spTree>
    <p:extLst>
      <p:ext uri="{BB962C8B-B14F-4D97-AF65-F5344CB8AC3E}">
        <p14:creationId xmlns:p14="http://schemas.microsoft.com/office/powerpoint/2010/main" val="169969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767A5-5CBB-C0C5-EC23-10BD8EED1CB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2ABBA73-A02D-037B-8E16-4FE076912C1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FF73F5-8ABD-0188-8EC0-59A8B0EF2AF7}"/>
              </a:ext>
            </a:extLst>
          </p:cNvPr>
          <p:cNvSpPr>
            <a:spLocks noGrp="1"/>
          </p:cNvSpPr>
          <p:nvPr>
            <p:ph type="dt" sz="half" idx="10"/>
          </p:nvPr>
        </p:nvSpPr>
        <p:spPr/>
        <p:txBody>
          <a:bodyPr/>
          <a:lstStyle/>
          <a:p>
            <a:fld id="{AC8FA496-4313-9347-9699-DE0C5DE910E3}" type="datetimeFigureOut">
              <a:rPr lang="en-US" smtClean="0"/>
              <a:t>5/30/2024</a:t>
            </a:fld>
            <a:endParaRPr lang="en-US"/>
          </a:p>
        </p:txBody>
      </p:sp>
      <p:sp>
        <p:nvSpPr>
          <p:cNvPr id="5" name="Footer Placeholder 4">
            <a:extLst>
              <a:ext uri="{FF2B5EF4-FFF2-40B4-BE49-F238E27FC236}">
                <a16:creationId xmlns:a16="http://schemas.microsoft.com/office/drawing/2014/main" id="{581A49FB-D97F-581D-798F-C0B881A6D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250F1-97C5-145A-0166-D0315030A992}"/>
              </a:ext>
            </a:extLst>
          </p:cNvPr>
          <p:cNvSpPr>
            <a:spLocks noGrp="1"/>
          </p:cNvSpPr>
          <p:nvPr>
            <p:ph type="sldNum" sz="quarter" idx="12"/>
          </p:nvPr>
        </p:nvSpPr>
        <p:spPr/>
        <p:txBody>
          <a:bodyPr/>
          <a:lstStyle/>
          <a:p>
            <a:fld id="{E81385FF-D92E-5E48-867D-94537B1B0C82}" type="slidenum">
              <a:rPr lang="en-US" smtClean="0"/>
              <a:t>‹#›</a:t>
            </a:fld>
            <a:endParaRPr lang="en-US"/>
          </a:p>
        </p:txBody>
      </p:sp>
    </p:spTree>
    <p:extLst>
      <p:ext uri="{BB962C8B-B14F-4D97-AF65-F5344CB8AC3E}">
        <p14:creationId xmlns:p14="http://schemas.microsoft.com/office/powerpoint/2010/main" val="309023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3F71-D6E9-CCEC-26E4-05182A74CB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D95DAB2-B6EE-D4F7-9FA3-E7C19B8BC40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201A35-629C-0FCE-01C4-211F62FB2497}"/>
              </a:ext>
            </a:extLst>
          </p:cNvPr>
          <p:cNvSpPr>
            <a:spLocks noGrp="1"/>
          </p:cNvSpPr>
          <p:nvPr>
            <p:ph type="dt" sz="half" idx="10"/>
          </p:nvPr>
        </p:nvSpPr>
        <p:spPr/>
        <p:txBody>
          <a:bodyPr/>
          <a:lstStyle/>
          <a:p>
            <a:fld id="{AC8FA496-4313-9347-9699-DE0C5DE910E3}" type="datetimeFigureOut">
              <a:rPr lang="en-US" smtClean="0"/>
              <a:t>5/30/2024</a:t>
            </a:fld>
            <a:endParaRPr lang="en-US"/>
          </a:p>
        </p:txBody>
      </p:sp>
      <p:sp>
        <p:nvSpPr>
          <p:cNvPr id="5" name="Footer Placeholder 4">
            <a:extLst>
              <a:ext uri="{FF2B5EF4-FFF2-40B4-BE49-F238E27FC236}">
                <a16:creationId xmlns:a16="http://schemas.microsoft.com/office/drawing/2014/main" id="{20184467-E946-6A81-453E-95DD91F449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E247-A872-FE16-AFAC-1FEC7B87EB22}"/>
              </a:ext>
            </a:extLst>
          </p:cNvPr>
          <p:cNvSpPr>
            <a:spLocks noGrp="1"/>
          </p:cNvSpPr>
          <p:nvPr>
            <p:ph type="sldNum" sz="quarter" idx="12"/>
          </p:nvPr>
        </p:nvSpPr>
        <p:spPr/>
        <p:txBody>
          <a:bodyPr/>
          <a:lstStyle/>
          <a:p>
            <a:fld id="{E81385FF-D92E-5E48-867D-94537B1B0C82}" type="slidenum">
              <a:rPr lang="en-US" smtClean="0"/>
              <a:t>‹#›</a:t>
            </a:fld>
            <a:endParaRPr lang="en-US"/>
          </a:p>
        </p:txBody>
      </p:sp>
    </p:spTree>
    <p:extLst>
      <p:ext uri="{BB962C8B-B14F-4D97-AF65-F5344CB8AC3E}">
        <p14:creationId xmlns:p14="http://schemas.microsoft.com/office/powerpoint/2010/main" val="3836278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60162-E6CC-EC65-25E0-DC420C48F1F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64950BF-800A-E05D-7BE6-4AE044146E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1198E36-0513-AB31-CB52-9AFBAA39FA37}"/>
              </a:ext>
            </a:extLst>
          </p:cNvPr>
          <p:cNvSpPr>
            <a:spLocks noGrp="1"/>
          </p:cNvSpPr>
          <p:nvPr>
            <p:ph type="dt" sz="half" idx="10"/>
          </p:nvPr>
        </p:nvSpPr>
        <p:spPr/>
        <p:txBody>
          <a:bodyPr/>
          <a:lstStyle/>
          <a:p>
            <a:fld id="{AC8FA496-4313-9347-9699-DE0C5DE910E3}" type="datetimeFigureOut">
              <a:rPr lang="en-US" smtClean="0"/>
              <a:t>5/30/2024</a:t>
            </a:fld>
            <a:endParaRPr lang="en-US"/>
          </a:p>
        </p:txBody>
      </p:sp>
      <p:sp>
        <p:nvSpPr>
          <p:cNvPr id="5" name="Footer Placeholder 4">
            <a:extLst>
              <a:ext uri="{FF2B5EF4-FFF2-40B4-BE49-F238E27FC236}">
                <a16:creationId xmlns:a16="http://schemas.microsoft.com/office/drawing/2014/main" id="{58F53640-0D69-854D-4937-D3A0CF442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EA64D-6F04-2F5D-A1AB-2F9E0C2961D2}"/>
              </a:ext>
            </a:extLst>
          </p:cNvPr>
          <p:cNvSpPr>
            <a:spLocks noGrp="1"/>
          </p:cNvSpPr>
          <p:nvPr>
            <p:ph type="sldNum" sz="quarter" idx="12"/>
          </p:nvPr>
        </p:nvSpPr>
        <p:spPr/>
        <p:txBody>
          <a:bodyPr/>
          <a:lstStyle/>
          <a:p>
            <a:fld id="{E81385FF-D92E-5E48-867D-94537B1B0C82}" type="slidenum">
              <a:rPr lang="en-US" smtClean="0"/>
              <a:t>‹#›</a:t>
            </a:fld>
            <a:endParaRPr lang="en-US"/>
          </a:p>
        </p:txBody>
      </p:sp>
    </p:spTree>
    <p:extLst>
      <p:ext uri="{BB962C8B-B14F-4D97-AF65-F5344CB8AC3E}">
        <p14:creationId xmlns:p14="http://schemas.microsoft.com/office/powerpoint/2010/main" val="174408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E3040-F894-B480-867F-5599D236D3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A027D6-BC89-B9A1-A2F0-3081B31AB5F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AA89B69-E4A7-63C3-4CEC-0C9678C93C8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E789134-58A4-F3C2-893F-F7BD8B4B2CE8}"/>
              </a:ext>
            </a:extLst>
          </p:cNvPr>
          <p:cNvSpPr>
            <a:spLocks noGrp="1"/>
          </p:cNvSpPr>
          <p:nvPr>
            <p:ph type="dt" sz="half" idx="10"/>
          </p:nvPr>
        </p:nvSpPr>
        <p:spPr/>
        <p:txBody>
          <a:bodyPr/>
          <a:lstStyle/>
          <a:p>
            <a:fld id="{AC8FA496-4313-9347-9699-DE0C5DE910E3}" type="datetimeFigureOut">
              <a:rPr lang="en-US" smtClean="0"/>
              <a:t>5/30/2024</a:t>
            </a:fld>
            <a:endParaRPr lang="en-US"/>
          </a:p>
        </p:txBody>
      </p:sp>
      <p:sp>
        <p:nvSpPr>
          <p:cNvPr id="6" name="Footer Placeholder 5">
            <a:extLst>
              <a:ext uri="{FF2B5EF4-FFF2-40B4-BE49-F238E27FC236}">
                <a16:creationId xmlns:a16="http://schemas.microsoft.com/office/drawing/2014/main" id="{FB77F698-5912-577C-C921-F74EEB61CC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FC5D3-F006-52B4-291C-86666AB6BC42}"/>
              </a:ext>
            </a:extLst>
          </p:cNvPr>
          <p:cNvSpPr>
            <a:spLocks noGrp="1"/>
          </p:cNvSpPr>
          <p:nvPr>
            <p:ph type="sldNum" sz="quarter" idx="12"/>
          </p:nvPr>
        </p:nvSpPr>
        <p:spPr/>
        <p:txBody>
          <a:bodyPr/>
          <a:lstStyle/>
          <a:p>
            <a:fld id="{E81385FF-D92E-5E48-867D-94537B1B0C82}" type="slidenum">
              <a:rPr lang="en-US" smtClean="0"/>
              <a:t>‹#›</a:t>
            </a:fld>
            <a:endParaRPr lang="en-US"/>
          </a:p>
        </p:txBody>
      </p:sp>
    </p:spTree>
    <p:extLst>
      <p:ext uri="{BB962C8B-B14F-4D97-AF65-F5344CB8AC3E}">
        <p14:creationId xmlns:p14="http://schemas.microsoft.com/office/powerpoint/2010/main" val="134230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8713D-E3EF-4F44-4B87-91DDBD469DB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2369B0-DF6F-29E5-EBC5-5DDE34862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A5B3CF-B3F0-2708-C607-010164E28C4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B9370F8-B33D-6BAE-FB4A-800C2647B4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3A16557-F1E4-4941-5895-42EE80BB51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1E10616-973D-4168-30E6-0A5C14059F4A}"/>
              </a:ext>
            </a:extLst>
          </p:cNvPr>
          <p:cNvSpPr>
            <a:spLocks noGrp="1"/>
          </p:cNvSpPr>
          <p:nvPr>
            <p:ph type="dt" sz="half" idx="10"/>
          </p:nvPr>
        </p:nvSpPr>
        <p:spPr/>
        <p:txBody>
          <a:bodyPr/>
          <a:lstStyle/>
          <a:p>
            <a:fld id="{AC8FA496-4313-9347-9699-DE0C5DE910E3}" type="datetimeFigureOut">
              <a:rPr lang="en-US" smtClean="0"/>
              <a:t>5/30/2024</a:t>
            </a:fld>
            <a:endParaRPr lang="en-US"/>
          </a:p>
        </p:txBody>
      </p:sp>
      <p:sp>
        <p:nvSpPr>
          <p:cNvPr id="8" name="Footer Placeholder 7">
            <a:extLst>
              <a:ext uri="{FF2B5EF4-FFF2-40B4-BE49-F238E27FC236}">
                <a16:creationId xmlns:a16="http://schemas.microsoft.com/office/drawing/2014/main" id="{7F2BC3A5-00CB-6E8C-1715-1BB499A177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989CFA-F3CC-1ACB-14A2-6705677DB5ED}"/>
              </a:ext>
            </a:extLst>
          </p:cNvPr>
          <p:cNvSpPr>
            <a:spLocks noGrp="1"/>
          </p:cNvSpPr>
          <p:nvPr>
            <p:ph type="sldNum" sz="quarter" idx="12"/>
          </p:nvPr>
        </p:nvSpPr>
        <p:spPr/>
        <p:txBody>
          <a:bodyPr/>
          <a:lstStyle/>
          <a:p>
            <a:fld id="{E81385FF-D92E-5E48-867D-94537B1B0C82}" type="slidenum">
              <a:rPr lang="en-US" smtClean="0"/>
              <a:t>‹#›</a:t>
            </a:fld>
            <a:endParaRPr lang="en-US"/>
          </a:p>
        </p:txBody>
      </p:sp>
    </p:spTree>
    <p:extLst>
      <p:ext uri="{BB962C8B-B14F-4D97-AF65-F5344CB8AC3E}">
        <p14:creationId xmlns:p14="http://schemas.microsoft.com/office/powerpoint/2010/main" val="234381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B48B-5A26-EDB1-C965-AE8A599C542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432D60-A6A3-DEB5-2425-86C71D405EAE}"/>
              </a:ext>
            </a:extLst>
          </p:cNvPr>
          <p:cNvSpPr>
            <a:spLocks noGrp="1"/>
          </p:cNvSpPr>
          <p:nvPr>
            <p:ph type="dt" sz="half" idx="10"/>
          </p:nvPr>
        </p:nvSpPr>
        <p:spPr/>
        <p:txBody>
          <a:bodyPr/>
          <a:lstStyle/>
          <a:p>
            <a:fld id="{AC8FA496-4313-9347-9699-DE0C5DE910E3}" type="datetimeFigureOut">
              <a:rPr lang="en-US" smtClean="0"/>
              <a:t>5/30/2024</a:t>
            </a:fld>
            <a:endParaRPr lang="en-US"/>
          </a:p>
        </p:txBody>
      </p:sp>
      <p:sp>
        <p:nvSpPr>
          <p:cNvPr id="4" name="Footer Placeholder 3">
            <a:extLst>
              <a:ext uri="{FF2B5EF4-FFF2-40B4-BE49-F238E27FC236}">
                <a16:creationId xmlns:a16="http://schemas.microsoft.com/office/drawing/2014/main" id="{80F9531C-5742-3061-C21E-5B973D27DC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EC0D9A-5BCF-3A2D-6E36-7E17FBA0ECE1}"/>
              </a:ext>
            </a:extLst>
          </p:cNvPr>
          <p:cNvSpPr>
            <a:spLocks noGrp="1"/>
          </p:cNvSpPr>
          <p:nvPr>
            <p:ph type="sldNum" sz="quarter" idx="12"/>
          </p:nvPr>
        </p:nvSpPr>
        <p:spPr/>
        <p:txBody>
          <a:bodyPr/>
          <a:lstStyle/>
          <a:p>
            <a:fld id="{E81385FF-D92E-5E48-867D-94537B1B0C82}" type="slidenum">
              <a:rPr lang="en-US" smtClean="0"/>
              <a:t>‹#›</a:t>
            </a:fld>
            <a:endParaRPr lang="en-US"/>
          </a:p>
        </p:txBody>
      </p:sp>
    </p:spTree>
    <p:extLst>
      <p:ext uri="{BB962C8B-B14F-4D97-AF65-F5344CB8AC3E}">
        <p14:creationId xmlns:p14="http://schemas.microsoft.com/office/powerpoint/2010/main" val="55438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70290-49C0-B951-DD7F-D349ECD74DEC}"/>
              </a:ext>
            </a:extLst>
          </p:cNvPr>
          <p:cNvSpPr>
            <a:spLocks noGrp="1"/>
          </p:cNvSpPr>
          <p:nvPr>
            <p:ph type="dt" sz="half" idx="10"/>
          </p:nvPr>
        </p:nvSpPr>
        <p:spPr/>
        <p:txBody>
          <a:bodyPr/>
          <a:lstStyle/>
          <a:p>
            <a:fld id="{AC8FA496-4313-9347-9699-DE0C5DE910E3}" type="datetimeFigureOut">
              <a:rPr lang="en-US" smtClean="0"/>
              <a:t>5/30/2024</a:t>
            </a:fld>
            <a:endParaRPr lang="en-US"/>
          </a:p>
        </p:txBody>
      </p:sp>
      <p:sp>
        <p:nvSpPr>
          <p:cNvPr id="3" name="Footer Placeholder 2">
            <a:extLst>
              <a:ext uri="{FF2B5EF4-FFF2-40B4-BE49-F238E27FC236}">
                <a16:creationId xmlns:a16="http://schemas.microsoft.com/office/drawing/2014/main" id="{77A72CAC-D246-B40A-6327-C36F9990AA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0CD533-7565-29B4-D854-D81AF93B1B7E}"/>
              </a:ext>
            </a:extLst>
          </p:cNvPr>
          <p:cNvSpPr>
            <a:spLocks noGrp="1"/>
          </p:cNvSpPr>
          <p:nvPr>
            <p:ph type="sldNum" sz="quarter" idx="12"/>
          </p:nvPr>
        </p:nvSpPr>
        <p:spPr/>
        <p:txBody>
          <a:bodyPr/>
          <a:lstStyle/>
          <a:p>
            <a:fld id="{E81385FF-D92E-5E48-867D-94537B1B0C82}" type="slidenum">
              <a:rPr lang="en-US" smtClean="0"/>
              <a:t>‹#›</a:t>
            </a:fld>
            <a:endParaRPr lang="en-US"/>
          </a:p>
        </p:txBody>
      </p:sp>
    </p:spTree>
    <p:extLst>
      <p:ext uri="{BB962C8B-B14F-4D97-AF65-F5344CB8AC3E}">
        <p14:creationId xmlns:p14="http://schemas.microsoft.com/office/powerpoint/2010/main" val="316477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D961-4A16-356E-53BF-81091BEE67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AD3DD03-6D29-F3C0-4FFE-F87BEC13ED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534B6B-5169-2D50-F5A5-F2F8FE6E5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1BCE46-EE3E-04DC-58F1-7EC6C820FD74}"/>
              </a:ext>
            </a:extLst>
          </p:cNvPr>
          <p:cNvSpPr>
            <a:spLocks noGrp="1"/>
          </p:cNvSpPr>
          <p:nvPr>
            <p:ph type="dt" sz="half" idx="10"/>
          </p:nvPr>
        </p:nvSpPr>
        <p:spPr/>
        <p:txBody>
          <a:bodyPr/>
          <a:lstStyle/>
          <a:p>
            <a:fld id="{AC8FA496-4313-9347-9699-DE0C5DE910E3}" type="datetimeFigureOut">
              <a:rPr lang="en-US" smtClean="0"/>
              <a:t>5/30/2024</a:t>
            </a:fld>
            <a:endParaRPr lang="en-US"/>
          </a:p>
        </p:txBody>
      </p:sp>
      <p:sp>
        <p:nvSpPr>
          <p:cNvPr id="6" name="Footer Placeholder 5">
            <a:extLst>
              <a:ext uri="{FF2B5EF4-FFF2-40B4-BE49-F238E27FC236}">
                <a16:creationId xmlns:a16="http://schemas.microsoft.com/office/drawing/2014/main" id="{4AE02280-76E2-92EF-9C0A-CB5A36369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210E6-E71B-8AF2-FE4E-C0C6D18D7F84}"/>
              </a:ext>
            </a:extLst>
          </p:cNvPr>
          <p:cNvSpPr>
            <a:spLocks noGrp="1"/>
          </p:cNvSpPr>
          <p:nvPr>
            <p:ph type="sldNum" sz="quarter" idx="12"/>
          </p:nvPr>
        </p:nvSpPr>
        <p:spPr/>
        <p:txBody>
          <a:bodyPr/>
          <a:lstStyle/>
          <a:p>
            <a:fld id="{E81385FF-D92E-5E48-867D-94537B1B0C82}" type="slidenum">
              <a:rPr lang="en-US" smtClean="0"/>
              <a:t>‹#›</a:t>
            </a:fld>
            <a:endParaRPr lang="en-US"/>
          </a:p>
        </p:txBody>
      </p:sp>
    </p:spTree>
    <p:extLst>
      <p:ext uri="{BB962C8B-B14F-4D97-AF65-F5344CB8AC3E}">
        <p14:creationId xmlns:p14="http://schemas.microsoft.com/office/powerpoint/2010/main" val="365268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2D77-F00F-D993-2276-88DFC5B70B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9AD71E3-67E8-3065-BCC2-14430B4FB6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5BABD8-AEE4-7E78-0D0E-4F1253F40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37B357-8EEC-1ADF-7499-479E93BD8B14}"/>
              </a:ext>
            </a:extLst>
          </p:cNvPr>
          <p:cNvSpPr>
            <a:spLocks noGrp="1"/>
          </p:cNvSpPr>
          <p:nvPr>
            <p:ph type="dt" sz="half" idx="10"/>
          </p:nvPr>
        </p:nvSpPr>
        <p:spPr/>
        <p:txBody>
          <a:bodyPr/>
          <a:lstStyle/>
          <a:p>
            <a:fld id="{AC8FA496-4313-9347-9699-DE0C5DE910E3}" type="datetimeFigureOut">
              <a:rPr lang="en-US" smtClean="0"/>
              <a:t>5/30/2024</a:t>
            </a:fld>
            <a:endParaRPr lang="en-US"/>
          </a:p>
        </p:txBody>
      </p:sp>
      <p:sp>
        <p:nvSpPr>
          <p:cNvPr id="6" name="Footer Placeholder 5">
            <a:extLst>
              <a:ext uri="{FF2B5EF4-FFF2-40B4-BE49-F238E27FC236}">
                <a16:creationId xmlns:a16="http://schemas.microsoft.com/office/drawing/2014/main" id="{59478643-B675-34B3-71BF-B61361746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EA9BA-C2E1-6666-0431-298245F1226B}"/>
              </a:ext>
            </a:extLst>
          </p:cNvPr>
          <p:cNvSpPr>
            <a:spLocks noGrp="1"/>
          </p:cNvSpPr>
          <p:nvPr>
            <p:ph type="sldNum" sz="quarter" idx="12"/>
          </p:nvPr>
        </p:nvSpPr>
        <p:spPr/>
        <p:txBody>
          <a:bodyPr/>
          <a:lstStyle/>
          <a:p>
            <a:fld id="{E81385FF-D92E-5E48-867D-94537B1B0C82}" type="slidenum">
              <a:rPr lang="en-US" smtClean="0"/>
              <a:t>‹#›</a:t>
            </a:fld>
            <a:endParaRPr lang="en-US"/>
          </a:p>
        </p:txBody>
      </p:sp>
    </p:spTree>
    <p:extLst>
      <p:ext uri="{BB962C8B-B14F-4D97-AF65-F5344CB8AC3E}">
        <p14:creationId xmlns:p14="http://schemas.microsoft.com/office/powerpoint/2010/main" val="28078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EC1631-F3F5-F2B6-F944-4B211965BA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094B75E-5BA0-FF22-1003-F09B1CAEBC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01228F-49E3-27B0-0BDC-91FDB8D26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FA496-4313-9347-9699-DE0C5DE910E3}" type="datetimeFigureOut">
              <a:rPr lang="en-US" smtClean="0"/>
              <a:t>5/30/2024</a:t>
            </a:fld>
            <a:endParaRPr lang="en-US"/>
          </a:p>
        </p:txBody>
      </p:sp>
      <p:sp>
        <p:nvSpPr>
          <p:cNvPr id="5" name="Footer Placeholder 4">
            <a:extLst>
              <a:ext uri="{FF2B5EF4-FFF2-40B4-BE49-F238E27FC236}">
                <a16:creationId xmlns:a16="http://schemas.microsoft.com/office/drawing/2014/main" id="{4E425747-708B-6A9B-A365-04E0A43204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32AF4-6BC4-A74A-0836-1F072B938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385FF-D92E-5E48-867D-94537B1B0C82}" type="slidenum">
              <a:rPr lang="en-US" smtClean="0"/>
              <a:t>‹#›</a:t>
            </a:fld>
            <a:endParaRPr lang="en-US"/>
          </a:p>
        </p:txBody>
      </p:sp>
    </p:spTree>
    <p:extLst>
      <p:ext uri="{BB962C8B-B14F-4D97-AF65-F5344CB8AC3E}">
        <p14:creationId xmlns:p14="http://schemas.microsoft.com/office/powerpoint/2010/main" val="304732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slide" Target="slide7.xml"/><Relationship Id="rId12"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slide" Target="slide4.xml"/><Relationship Id="rId4" Type="http://schemas.openxmlformats.org/officeDocument/2006/relationships/image" Target="../media/image2.png"/><Relationship Id="rId9" Type="http://schemas.openxmlformats.org/officeDocument/2006/relationships/slide" Target="slide5.xml"/><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0040CB-FC3A-8279-51F4-6AD88F412A5F}"/>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13" name="Rectangle 12">
            <a:extLst>
              <a:ext uri="{FF2B5EF4-FFF2-40B4-BE49-F238E27FC236}">
                <a16:creationId xmlns:a16="http://schemas.microsoft.com/office/drawing/2014/main" id="{E9F0DE0E-321F-8DBB-2C8E-B81A1C1E6A90}"/>
              </a:ext>
            </a:extLst>
          </p:cNvPr>
          <p:cNvSpPr/>
          <p:nvPr/>
        </p:nvSpPr>
        <p:spPr>
          <a:xfrm>
            <a:off x="547992" y="4280559"/>
            <a:ext cx="3631340" cy="1905054"/>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2" name="Rectangle 11">
            <a:extLst>
              <a:ext uri="{FF2B5EF4-FFF2-40B4-BE49-F238E27FC236}">
                <a16:creationId xmlns:a16="http://schemas.microsoft.com/office/drawing/2014/main" id="{A89C8BE7-0642-89FE-82E4-0E204E3AE956}"/>
              </a:ext>
            </a:extLst>
          </p:cNvPr>
          <p:cNvSpPr/>
          <p:nvPr/>
        </p:nvSpPr>
        <p:spPr>
          <a:xfrm>
            <a:off x="8016408" y="4280558"/>
            <a:ext cx="3631340" cy="1905055"/>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4" name="Rectangle 13">
            <a:extLst>
              <a:ext uri="{FF2B5EF4-FFF2-40B4-BE49-F238E27FC236}">
                <a16:creationId xmlns:a16="http://schemas.microsoft.com/office/drawing/2014/main" id="{8AE81549-0022-E265-85B7-B872238631F4}"/>
              </a:ext>
            </a:extLst>
          </p:cNvPr>
          <p:cNvSpPr/>
          <p:nvPr/>
        </p:nvSpPr>
        <p:spPr>
          <a:xfrm>
            <a:off x="4285979" y="4280559"/>
            <a:ext cx="3631340" cy="1905054"/>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26" name="Rectangle 25">
            <a:extLst>
              <a:ext uri="{FF2B5EF4-FFF2-40B4-BE49-F238E27FC236}">
                <a16:creationId xmlns:a16="http://schemas.microsoft.com/office/drawing/2014/main" id="{C0CDC843-343E-2C38-02E5-C2739EB749AE}"/>
              </a:ext>
            </a:extLst>
          </p:cNvPr>
          <p:cNvSpPr/>
          <p:nvPr/>
        </p:nvSpPr>
        <p:spPr>
          <a:xfrm>
            <a:off x="8018484" y="2577443"/>
            <a:ext cx="3631340" cy="1609765"/>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25" name="Rectangle 24">
            <a:extLst>
              <a:ext uri="{FF2B5EF4-FFF2-40B4-BE49-F238E27FC236}">
                <a16:creationId xmlns:a16="http://schemas.microsoft.com/office/drawing/2014/main" id="{974AE474-3D9A-4E93-A87F-3128F637C5B2}"/>
              </a:ext>
            </a:extLst>
          </p:cNvPr>
          <p:cNvSpPr/>
          <p:nvPr/>
        </p:nvSpPr>
        <p:spPr>
          <a:xfrm>
            <a:off x="4283490" y="2583025"/>
            <a:ext cx="3631340" cy="1604183"/>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28" name="Title 1">
            <a:extLst>
              <a:ext uri="{FF2B5EF4-FFF2-40B4-BE49-F238E27FC236}">
                <a16:creationId xmlns:a16="http://schemas.microsoft.com/office/drawing/2014/main" id="{4B1E201D-F4C4-2EE5-EC91-3DB02914757E}"/>
              </a:ext>
            </a:extLst>
          </p:cNvPr>
          <p:cNvSpPr>
            <a:spLocks noGrp="1"/>
          </p:cNvSpPr>
          <p:nvPr>
            <p:ph type="ctrTitle"/>
          </p:nvPr>
        </p:nvSpPr>
        <p:spPr>
          <a:xfrm>
            <a:off x="475447" y="1094165"/>
            <a:ext cx="5451943" cy="901768"/>
          </a:xfrm>
        </p:spPr>
        <p:txBody>
          <a:bodyPr>
            <a:noAutofit/>
          </a:bodyPr>
          <a:lstStyle/>
          <a:p>
            <a:pPr algn="l"/>
            <a:r>
              <a:rPr lang="en-US" dirty="0">
                <a:solidFill>
                  <a:srgbClr val="EF7F1C"/>
                </a:solidFill>
                <a:latin typeface="Times New Roman" panose="02020603050405020304" pitchFamily="18" charset="0"/>
                <a:cs typeface="Times New Roman" panose="02020603050405020304" pitchFamily="18" charset="0"/>
              </a:rPr>
              <a:t>February</a:t>
            </a:r>
          </a:p>
        </p:txBody>
      </p:sp>
      <p:sp>
        <p:nvSpPr>
          <p:cNvPr id="5" name="TextBox 4">
            <a:extLst>
              <a:ext uri="{FF2B5EF4-FFF2-40B4-BE49-F238E27FC236}">
                <a16:creationId xmlns:a16="http://schemas.microsoft.com/office/drawing/2014/main" id="{FD0E2A41-AACF-D08A-C327-703569821340}"/>
              </a:ext>
            </a:extLst>
          </p:cNvPr>
          <p:cNvSpPr txBox="1"/>
          <p:nvPr/>
        </p:nvSpPr>
        <p:spPr>
          <a:xfrm>
            <a:off x="467564" y="1982472"/>
            <a:ext cx="11173573" cy="430887"/>
          </a:xfrm>
          <a:prstGeom prst="rect">
            <a:avLst/>
          </a:prstGeom>
          <a:noFill/>
        </p:spPr>
        <p:txBody>
          <a:bodyPr wrap="square">
            <a:spAutoFit/>
          </a:bodyPr>
          <a:lstStyle/>
          <a:p>
            <a:pPr>
              <a:spcAft>
                <a:spcPts val="300"/>
              </a:spcAft>
              <a:tabLst>
                <a:tab pos="3905250" algn="l"/>
              </a:tabLst>
            </a:pPr>
            <a:r>
              <a:rPr lang="en-GB" sz="2200" dirty="0">
                <a:solidFill>
                  <a:srgbClr val="005248"/>
                </a:solidFill>
              </a:rPr>
              <a:t>This </a:t>
            </a:r>
            <a:r>
              <a:rPr lang="en-GB" sz="2200" dirty="0" smtClean="0">
                <a:solidFill>
                  <a:srgbClr val="005248"/>
                </a:solidFill>
              </a:rPr>
              <a:t>month, </a:t>
            </a:r>
            <a:r>
              <a:rPr lang="en-GB" sz="2200" dirty="0">
                <a:solidFill>
                  <a:srgbClr val="005248"/>
                </a:solidFill>
              </a:rPr>
              <a:t>queen bumblebees are beginning to wake up in their underground burrows.</a:t>
            </a:r>
          </a:p>
        </p:txBody>
      </p:sp>
      <p:grpSp>
        <p:nvGrpSpPr>
          <p:cNvPr id="9" name="Group 8">
            <a:extLst>
              <a:ext uri="{FF2B5EF4-FFF2-40B4-BE49-F238E27FC236}">
                <a16:creationId xmlns:a16="http://schemas.microsoft.com/office/drawing/2014/main" id="{83E2608E-63E1-6CF5-E4CD-3E8B7AC502F6}"/>
              </a:ext>
            </a:extLst>
          </p:cNvPr>
          <p:cNvGrpSpPr/>
          <p:nvPr/>
        </p:nvGrpSpPr>
        <p:grpSpPr>
          <a:xfrm>
            <a:off x="3435426" y="-21338"/>
            <a:ext cx="4700614" cy="1526188"/>
            <a:chOff x="5076217" y="246881"/>
            <a:chExt cx="4700614" cy="1526188"/>
          </a:xfrm>
        </p:grpSpPr>
        <p:pic>
          <p:nvPicPr>
            <p:cNvPr id="87" name="Picture 86">
              <a:extLst>
                <a:ext uri="{FF2B5EF4-FFF2-40B4-BE49-F238E27FC236}">
                  <a16:creationId xmlns:a16="http://schemas.microsoft.com/office/drawing/2014/main" id="{EF23B98C-2D25-CB90-D736-C1DAC0DF34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2722" b="1"/>
            <a:stretch/>
          </p:blipFill>
          <p:spPr>
            <a:xfrm>
              <a:off x="5076217" y="246881"/>
              <a:ext cx="3454400" cy="1526188"/>
            </a:xfrm>
            <a:prstGeom prst="rect">
              <a:avLst/>
            </a:prstGeom>
          </p:spPr>
        </p:pic>
        <p:pic>
          <p:nvPicPr>
            <p:cNvPr id="6" name="Picture 5">
              <a:extLst>
                <a:ext uri="{FF2B5EF4-FFF2-40B4-BE49-F238E27FC236}">
                  <a16:creationId xmlns:a16="http://schemas.microsoft.com/office/drawing/2014/main" id="{FDB9C5CE-58ED-94EF-A348-F71D7A30692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6701938">
              <a:off x="8667921" y="537380"/>
              <a:ext cx="1066800" cy="1151021"/>
            </a:xfrm>
            <a:prstGeom prst="rect">
              <a:avLst/>
            </a:prstGeom>
          </p:spPr>
        </p:pic>
      </p:grpSp>
      <p:sp>
        <p:nvSpPr>
          <p:cNvPr id="15" name="TextBox 14">
            <a:extLst>
              <a:ext uri="{FF2B5EF4-FFF2-40B4-BE49-F238E27FC236}">
                <a16:creationId xmlns:a16="http://schemas.microsoft.com/office/drawing/2014/main" id="{D45C14DF-4667-EE10-7F8A-4472236641F8}"/>
              </a:ext>
            </a:extLst>
          </p:cNvPr>
          <p:cNvSpPr txBox="1"/>
          <p:nvPr/>
        </p:nvSpPr>
        <p:spPr>
          <a:xfrm>
            <a:off x="4282483" y="4367235"/>
            <a:ext cx="3630285" cy="97872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600" dirty="0">
                <a:solidFill>
                  <a:srgbClr val="005248"/>
                </a:solidFill>
              </a:rPr>
              <a:t>2. Inside the nest, the </a:t>
            </a:r>
            <a:r>
              <a:rPr lang="en-GB" sz="1600" b="1" dirty="0">
                <a:solidFill>
                  <a:srgbClr val="005248"/>
                </a:solidFill>
                <a:hlinkClick r:id="rId6" action="ppaction://hlinksldjump">
                  <a:extLst>
                    <a:ext uri="{A12FA001-AC4F-418D-AE19-62706E023703}">
                      <ahyp:hlinkClr xmlns="" xmlns:ahyp="http://schemas.microsoft.com/office/drawing/2018/hyperlinkcolor" val="tx"/>
                    </a:ext>
                  </a:extLst>
                </a:hlinkClick>
              </a:rPr>
              <a:t>queen</a:t>
            </a:r>
            <a:r>
              <a:rPr lang="en-GB" sz="1600" dirty="0">
                <a:solidFill>
                  <a:srgbClr val="005248"/>
                </a:solidFill>
              </a:rPr>
              <a:t> uses </a:t>
            </a:r>
            <a:r>
              <a:rPr lang="en-GB" sz="1600" b="1" dirty="0">
                <a:solidFill>
                  <a:srgbClr val="005248"/>
                </a:solidFill>
                <a:hlinkClick r:id="rId7" action="ppaction://hlinksldjump">
                  <a:extLst>
                    <a:ext uri="{A12FA001-AC4F-418D-AE19-62706E023703}">
                      <ahyp:hlinkClr xmlns="" xmlns:ahyp="http://schemas.microsoft.com/office/drawing/2018/hyperlinkcolor" val="tx"/>
                    </a:ext>
                  </a:extLst>
                </a:hlinkClick>
              </a:rPr>
              <a:t>pollen</a:t>
            </a:r>
            <a:r>
              <a:rPr lang="en-GB" sz="1600" dirty="0">
                <a:solidFill>
                  <a:srgbClr val="005248"/>
                </a:solidFill>
              </a:rPr>
              <a:t> and wax to build a mound to lay her eggs on. She then sits on her eggs to keep them warm.</a:t>
            </a:r>
            <a:endParaRPr kumimoji="0" lang="en-GB" sz="1600" b="0" i="0" u="none" strike="noStrike" kern="1200" cap="none" spc="0" normalizeH="0" baseline="0" noProof="0" dirty="0">
              <a:ln>
                <a:noFill/>
              </a:ln>
              <a:solidFill>
                <a:srgbClr val="005248"/>
              </a:solidFill>
              <a:effectLst/>
              <a:uLnTx/>
              <a:uFillTx/>
              <a:latin typeface="+mn-lt"/>
              <a:ea typeface="+mn-ea"/>
              <a:cs typeface="+mn-cs"/>
            </a:endParaRPr>
          </a:p>
        </p:txBody>
      </p:sp>
      <p:sp>
        <p:nvSpPr>
          <p:cNvPr id="17" name="TextBox 16">
            <a:extLst>
              <a:ext uri="{FF2B5EF4-FFF2-40B4-BE49-F238E27FC236}">
                <a16:creationId xmlns:a16="http://schemas.microsoft.com/office/drawing/2014/main" id="{036B1097-4AEE-FB0D-2B9B-B3EC4F751D48}"/>
              </a:ext>
            </a:extLst>
          </p:cNvPr>
          <p:cNvSpPr txBox="1"/>
          <p:nvPr/>
        </p:nvSpPr>
        <p:spPr>
          <a:xfrm>
            <a:off x="550863" y="4367235"/>
            <a:ext cx="3631340" cy="1815882"/>
          </a:xfrm>
          <a:prstGeom prst="rect">
            <a:avLst/>
          </a:prstGeom>
          <a:noFill/>
        </p:spPr>
        <p:txBody>
          <a:bodyPr wrap="square">
            <a:spAutoFit/>
          </a:bodyPr>
          <a:lstStyle/>
          <a:p>
            <a:pPr marL="0" indent="0">
              <a:buNone/>
            </a:pPr>
            <a:r>
              <a:rPr lang="en-GB" sz="1600" dirty="0">
                <a:solidFill>
                  <a:srgbClr val="005248"/>
                </a:solidFill>
              </a:rPr>
              <a:t>1. When queen bumblebees wake </a:t>
            </a:r>
            <a:r>
              <a:rPr lang="en-GB" sz="1600" dirty="0" smtClean="0">
                <a:solidFill>
                  <a:srgbClr val="005248"/>
                </a:solidFill>
              </a:rPr>
              <a:t>up, </a:t>
            </a:r>
            <a:r>
              <a:rPr lang="en-GB" sz="1600" dirty="0">
                <a:solidFill>
                  <a:srgbClr val="005248"/>
                </a:solidFill>
              </a:rPr>
              <a:t>they look for early spring flowers to feed on </a:t>
            </a:r>
            <a:r>
              <a:rPr lang="en-GB" sz="1600" b="1" dirty="0">
                <a:solidFill>
                  <a:srgbClr val="005248"/>
                </a:solidFill>
                <a:hlinkClick r:id="rId8" action="ppaction://hlinksldjump">
                  <a:extLst>
                    <a:ext uri="{A12FA001-AC4F-418D-AE19-62706E023703}">
                      <ahyp:hlinkClr xmlns="" xmlns:ahyp="http://schemas.microsoft.com/office/drawing/2018/hyperlinkcolor" val="tx"/>
                    </a:ext>
                  </a:extLst>
                </a:hlinkClick>
              </a:rPr>
              <a:t>nectar</a:t>
            </a:r>
            <a:r>
              <a:rPr lang="en-GB" sz="1600" dirty="0">
                <a:solidFill>
                  <a:srgbClr val="005248"/>
                </a:solidFill>
              </a:rPr>
              <a:t>. </a:t>
            </a:r>
            <a:r>
              <a:rPr lang="en-GB" sz="1600" dirty="0" smtClean="0">
                <a:solidFill>
                  <a:srgbClr val="005248"/>
                </a:solidFill>
              </a:rPr>
              <a:t>Then, </a:t>
            </a:r>
            <a:r>
              <a:rPr lang="en-GB" sz="1600" dirty="0">
                <a:solidFill>
                  <a:srgbClr val="005248"/>
                </a:solidFill>
              </a:rPr>
              <a:t>they start to look for a place to nest and have their young. Nesting spots could be in old mouse holes, long grass, holes in trees or </a:t>
            </a:r>
          </a:p>
          <a:p>
            <a:pPr marL="0" indent="0">
              <a:buNone/>
            </a:pPr>
            <a:r>
              <a:rPr lang="en-GB" sz="1600" dirty="0">
                <a:solidFill>
                  <a:srgbClr val="005248"/>
                </a:solidFill>
              </a:rPr>
              <a:t>empty bird boxes.</a:t>
            </a:r>
          </a:p>
        </p:txBody>
      </p:sp>
      <p:sp>
        <p:nvSpPr>
          <p:cNvPr id="16" name="TextBox 15">
            <a:extLst>
              <a:ext uri="{FF2B5EF4-FFF2-40B4-BE49-F238E27FC236}">
                <a16:creationId xmlns:a16="http://schemas.microsoft.com/office/drawing/2014/main" id="{52EE3A29-2909-BE08-FBBC-CF612D295E14}"/>
              </a:ext>
            </a:extLst>
          </p:cNvPr>
          <p:cNvSpPr txBox="1"/>
          <p:nvPr/>
        </p:nvSpPr>
        <p:spPr>
          <a:xfrm>
            <a:off x="8016407" y="4361178"/>
            <a:ext cx="3624730" cy="1815882"/>
          </a:xfrm>
          <a:prstGeom prst="rect">
            <a:avLst/>
          </a:prstGeom>
          <a:noFill/>
        </p:spPr>
        <p:txBody>
          <a:bodyPr wrap="square">
            <a:spAutoFit/>
          </a:bodyPr>
          <a:lstStyle/>
          <a:p>
            <a:pPr marL="0" indent="0">
              <a:buNone/>
            </a:pPr>
            <a:r>
              <a:rPr lang="en-GB" sz="1600" dirty="0">
                <a:solidFill>
                  <a:srgbClr val="005248"/>
                </a:solidFill>
              </a:rPr>
              <a:t>3. After a few days, bumblebee </a:t>
            </a:r>
            <a:r>
              <a:rPr lang="en-GB" sz="1600" b="1" dirty="0">
                <a:solidFill>
                  <a:srgbClr val="005248"/>
                </a:solidFill>
                <a:hlinkClick r:id="rId9" action="ppaction://hlinksldjump">
                  <a:extLst>
                    <a:ext uri="{A12FA001-AC4F-418D-AE19-62706E023703}">
                      <ahyp:hlinkClr xmlns="" xmlns:ahyp="http://schemas.microsoft.com/office/drawing/2018/hyperlinkcolor" val="tx"/>
                    </a:ext>
                  </a:extLst>
                </a:hlinkClick>
              </a:rPr>
              <a:t>larvae</a:t>
            </a:r>
            <a:r>
              <a:rPr lang="en-GB" sz="1600" dirty="0">
                <a:solidFill>
                  <a:srgbClr val="005248"/>
                </a:solidFill>
              </a:rPr>
              <a:t> hatch from the eggs. The queen leaves the nest to gather nectar and pollen to feed the larvae. Two weeks </a:t>
            </a:r>
            <a:r>
              <a:rPr lang="en-GB" sz="1600" dirty="0" smtClean="0">
                <a:solidFill>
                  <a:srgbClr val="005248"/>
                </a:solidFill>
              </a:rPr>
              <a:t>later, </a:t>
            </a:r>
            <a:r>
              <a:rPr lang="en-GB" sz="1600" dirty="0">
                <a:solidFill>
                  <a:srgbClr val="005248"/>
                </a:solidFill>
              </a:rPr>
              <a:t>each larva makes a </a:t>
            </a:r>
            <a:r>
              <a:rPr lang="en-GB" sz="1600" b="1" dirty="0">
                <a:solidFill>
                  <a:srgbClr val="005248"/>
                </a:solidFill>
                <a:hlinkClick r:id="rId10" action="ppaction://hlinksldjump">
                  <a:extLst>
                    <a:ext uri="{A12FA001-AC4F-418D-AE19-62706E023703}">
                      <ahyp:hlinkClr xmlns="" xmlns:ahyp="http://schemas.microsoft.com/office/drawing/2018/hyperlinkcolor" val="tx"/>
                    </a:ext>
                  </a:extLst>
                </a:hlinkClick>
              </a:rPr>
              <a:t>cocoon</a:t>
            </a:r>
            <a:r>
              <a:rPr lang="en-GB" sz="1600" dirty="0">
                <a:solidFill>
                  <a:srgbClr val="005248"/>
                </a:solidFill>
              </a:rPr>
              <a:t>. Two weeks after </a:t>
            </a:r>
            <a:r>
              <a:rPr lang="en-GB" sz="1600" dirty="0" smtClean="0">
                <a:solidFill>
                  <a:srgbClr val="005248"/>
                </a:solidFill>
              </a:rPr>
              <a:t>that, </a:t>
            </a:r>
            <a:r>
              <a:rPr lang="en-GB" sz="1600" dirty="0">
                <a:solidFill>
                  <a:srgbClr val="005248"/>
                </a:solidFill>
              </a:rPr>
              <a:t>they leave the cocoon as adult worker bumblebees.</a:t>
            </a:r>
          </a:p>
        </p:txBody>
      </p:sp>
      <p:sp>
        <p:nvSpPr>
          <p:cNvPr id="18" name="Rectangle 17">
            <a:extLst>
              <a:ext uri="{FF2B5EF4-FFF2-40B4-BE49-F238E27FC236}">
                <a16:creationId xmlns:a16="http://schemas.microsoft.com/office/drawing/2014/main" id="{0C29D936-9638-33FF-4213-B6472882CECB}"/>
              </a:ext>
            </a:extLst>
          </p:cNvPr>
          <p:cNvSpPr/>
          <p:nvPr/>
        </p:nvSpPr>
        <p:spPr>
          <a:xfrm>
            <a:off x="555551" y="2577442"/>
            <a:ext cx="3631340" cy="1604183"/>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9" name="TextBox 18">
            <a:extLst>
              <a:ext uri="{FF2B5EF4-FFF2-40B4-BE49-F238E27FC236}">
                <a16:creationId xmlns:a16="http://schemas.microsoft.com/office/drawing/2014/main" id="{52E1A236-59B6-4567-275A-35F38E3AC61C}"/>
              </a:ext>
            </a:extLst>
          </p:cNvPr>
          <p:cNvSpPr txBox="1"/>
          <p:nvPr/>
        </p:nvSpPr>
        <p:spPr>
          <a:xfrm>
            <a:off x="676174" y="3041465"/>
            <a:ext cx="3361818" cy="830997"/>
          </a:xfrm>
          <a:prstGeom prst="rect">
            <a:avLst/>
          </a:prstGeom>
          <a:noFill/>
        </p:spPr>
        <p:txBody>
          <a:bodyPr wrap="square">
            <a:spAutoFit/>
          </a:bodyPr>
          <a:lstStyle/>
          <a:p>
            <a:pPr marL="0" indent="0">
              <a:buNone/>
            </a:pPr>
            <a:r>
              <a:rPr lang="en-GB" sz="2400" dirty="0">
                <a:solidFill>
                  <a:srgbClr val="005248"/>
                </a:solidFill>
              </a:rPr>
              <a:t>Learn about: the life cycle of a bumblebee.</a:t>
            </a:r>
          </a:p>
        </p:txBody>
      </p:sp>
      <p:pic>
        <p:nvPicPr>
          <p:cNvPr id="20" name="Picture 19">
            <a:extLst>
              <a:ext uri="{FF2B5EF4-FFF2-40B4-BE49-F238E27FC236}">
                <a16:creationId xmlns:a16="http://schemas.microsoft.com/office/drawing/2014/main" id="{B3087654-E4EC-7AF0-5AC4-1A2BB72736D3}"/>
              </a:ext>
            </a:extLst>
          </p:cNvPr>
          <p:cNvPicPr>
            <a:picLocks/>
          </p:cNvPicPr>
          <p:nvPr/>
        </p:nvPicPr>
        <p:blipFill rotWithShape="1">
          <a:blip r:embed="rId11" cstate="screen">
            <a:extLst>
              <a:ext uri="{28A0092B-C50C-407E-A947-70E740481C1C}">
                <a14:useLocalDpi xmlns:a14="http://schemas.microsoft.com/office/drawing/2010/main"/>
              </a:ext>
            </a:extLst>
          </a:blip>
          <a:srcRect l="36620" t="28239" r="17162" b="37279"/>
          <a:stretch/>
        </p:blipFill>
        <p:spPr>
          <a:xfrm>
            <a:off x="4288739" y="2581275"/>
            <a:ext cx="3632923" cy="1600200"/>
          </a:xfrm>
          <a:prstGeom prst="rect">
            <a:avLst/>
          </a:prstGeom>
        </p:spPr>
      </p:pic>
      <p:pic>
        <p:nvPicPr>
          <p:cNvPr id="21" name="Picture 20">
            <a:extLst>
              <a:ext uri="{FF2B5EF4-FFF2-40B4-BE49-F238E27FC236}">
                <a16:creationId xmlns:a16="http://schemas.microsoft.com/office/drawing/2014/main" id="{240DA26E-3370-7CF2-BDCE-6C3C5C91C95F}"/>
              </a:ext>
            </a:extLst>
          </p:cNvPr>
          <p:cNvPicPr>
            <a:picLocks/>
          </p:cNvPicPr>
          <p:nvPr/>
        </p:nvPicPr>
        <p:blipFill rotWithShape="1">
          <a:blip r:embed="rId12" cstate="screen">
            <a:extLst>
              <a:ext uri="{28A0092B-C50C-407E-A947-70E740481C1C}">
                <a14:useLocalDpi xmlns:a14="http://schemas.microsoft.com/office/drawing/2010/main"/>
              </a:ext>
            </a:extLst>
          </a:blip>
          <a:srcRect l="35500" t="40274" r="37117" b="41334"/>
          <a:stretch/>
        </p:blipFill>
        <p:spPr>
          <a:xfrm>
            <a:off x="8024238" y="2577442"/>
            <a:ext cx="3616899" cy="1604183"/>
          </a:xfrm>
          <a:prstGeom prst="rect">
            <a:avLst/>
          </a:prstGeom>
        </p:spPr>
      </p:pic>
      <p:sp>
        <p:nvSpPr>
          <p:cNvPr id="24" name="TextBox 23">
            <a:extLst>
              <a:ext uri="{FF2B5EF4-FFF2-40B4-BE49-F238E27FC236}">
                <a16:creationId xmlns:a16="http://schemas.microsoft.com/office/drawing/2014/main" id="{6F71BFB5-9051-C809-299D-244944CFBC7F}"/>
              </a:ext>
            </a:extLst>
          </p:cNvPr>
          <p:cNvSpPr txBox="1"/>
          <p:nvPr/>
        </p:nvSpPr>
        <p:spPr>
          <a:xfrm>
            <a:off x="4282483" y="3977607"/>
            <a:ext cx="2700000" cy="215444"/>
          </a:xfrm>
          <a:prstGeom prst="rect">
            <a:avLst/>
          </a:prstGeom>
          <a:solidFill>
            <a:srgbClr val="F5D6A4"/>
          </a:solidFill>
        </p:spPr>
        <p:txBody>
          <a:bodyPr wrap="square">
            <a:spAutoFit/>
          </a:bodyPr>
          <a:lstStyle/>
          <a:p>
            <a:r>
              <a:rPr lang="en-GB" sz="800" dirty="0">
                <a:solidFill>
                  <a:srgbClr val="005248"/>
                </a:solidFill>
              </a:rPr>
              <a:t>C</a:t>
            </a:r>
            <a:r>
              <a:rPr lang="en-GB" sz="800" dirty="0" smtClean="0">
                <a:solidFill>
                  <a:srgbClr val="005248"/>
                </a:solidFill>
              </a:rPr>
              <a:t>rocus </a:t>
            </a:r>
            <a:r>
              <a:rPr lang="en-GB" sz="800" dirty="0">
                <a:solidFill>
                  <a:srgbClr val="005248"/>
                </a:solidFill>
              </a:rPr>
              <a:t>flowers provide pollen for bumblebees in early </a:t>
            </a:r>
            <a:r>
              <a:rPr lang="en-GB" sz="800" dirty="0" smtClean="0">
                <a:solidFill>
                  <a:srgbClr val="005248"/>
                </a:solidFill>
              </a:rPr>
              <a:t>spring</a:t>
            </a:r>
            <a:endParaRPr lang="en-US" sz="800" dirty="0">
              <a:solidFill>
                <a:srgbClr val="005248"/>
              </a:solidFill>
            </a:endParaRPr>
          </a:p>
        </p:txBody>
      </p:sp>
      <p:sp>
        <p:nvSpPr>
          <p:cNvPr id="30" name="TextBox 29">
            <a:extLst>
              <a:ext uri="{FF2B5EF4-FFF2-40B4-BE49-F238E27FC236}">
                <a16:creationId xmlns:a16="http://schemas.microsoft.com/office/drawing/2014/main" id="{199CB591-CF8C-3B01-97A6-267F930BA94C}"/>
              </a:ext>
            </a:extLst>
          </p:cNvPr>
          <p:cNvSpPr txBox="1"/>
          <p:nvPr/>
        </p:nvSpPr>
        <p:spPr>
          <a:xfrm>
            <a:off x="8024237" y="3974699"/>
            <a:ext cx="1548000" cy="215444"/>
          </a:xfrm>
          <a:prstGeom prst="rect">
            <a:avLst/>
          </a:prstGeom>
          <a:solidFill>
            <a:srgbClr val="F5D6A4"/>
          </a:solidFill>
        </p:spPr>
        <p:txBody>
          <a:bodyPr wrap="square">
            <a:spAutoFit/>
          </a:bodyPr>
          <a:lstStyle/>
          <a:p>
            <a:r>
              <a:rPr lang="en-GB" sz="800" dirty="0">
                <a:solidFill>
                  <a:srgbClr val="005248"/>
                </a:solidFill>
              </a:rPr>
              <a:t>C</a:t>
            </a:r>
            <a:r>
              <a:rPr lang="en-GB" sz="800" dirty="0" smtClean="0">
                <a:solidFill>
                  <a:srgbClr val="005248"/>
                </a:solidFill>
              </a:rPr>
              <a:t>ommon </a:t>
            </a:r>
            <a:r>
              <a:rPr lang="en-GB" sz="800" dirty="0">
                <a:solidFill>
                  <a:srgbClr val="005248"/>
                </a:solidFill>
              </a:rPr>
              <a:t>carder bumblebee </a:t>
            </a:r>
            <a:r>
              <a:rPr lang="en-GB" sz="800" dirty="0" smtClean="0">
                <a:solidFill>
                  <a:srgbClr val="005248"/>
                </a:solidFill>
              </a:rPr>
              <a:t>nest</a:t>
            </a:r>
            <a:endParaRPr lang="en-US" sz="800" dirty="0">
              <a:solidFill>
                <a:srgbClr val="005248"/>
              </a:solidFill>
            </a:endParaRPr>
          </a:p>
        </p:txBody>
      </p:sp>
      <p:pic>
        <p:nvPicPr>
          <p:cNvPr id="3" name="Picture 2">
            <a:hlinkClick r:id="" action="ppaction://hlinkshowjump?jump=nextslide"/>
            <a:extLst>
              <a:ext uri="{FF2B5EF4-FFF2-40B4-BE49-F238E27FC236}">
                <a16:creationId xmlns:a16="http://schemas.microsoft.com/office/drawing/2014/main" id="{0435F1A9-1887-E3C0-1477-F9216AE6FD0C}"/>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2" name="Picture 1">
            <a:extLst>
              <a:ext uri="{FF2B5EF4-FFF2-40B4-BE49-F238E27FC236}">
                <a16:creationId xmlns:a16="http://schemas.microsoft.com/office/drawing/2014/main" id="{D8FB22F6-3527-9F9C-A38D-3AB433CC86C8}"/>
              </a:ext>
            </a:extLst>
          </p:cNvPr>
          <p:cNvPicPr>
            <a:picLocks noChangeAspect="1"/>
          </p:cNvPicPr>
          <p:nvPr/>
        </p:nvPicPr>
        <p:blipFill>
          <a:blip r:embed="rId14"/>
          <a:srcRect/>
          <a:stretch/>
        </p:blipFill>
        <p:spPr>
          <a:xfrm>
            <a:off x="550863" y="326929"/>
            <a:ext cx="2354381" cy="483775"/>
          </a:xfrm>
          <a:prstGeom prst="rect">
            <a:avLst/>
          </a:prstGeom>
        </p:spPr>
      </p:pic>
    </p:spTree>
    <p:extLst>
      <p:ext uri="{BB962C8B-B14F-4D97-AF65-F5344CB8AC3E}">
        <p14:creationId xmlns:p14="http://schemas.microsoft.com/office/powerpoint/2010/main" val="1525622784"/>
      </p:ext>
    </p:extLst>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3" name="Picture 2">
            <a:hlinkClick r:id="" action="ppaction://hlinkshowjump?jump=previousslide"/>
            <a:extLst>
              <a:ext uri="{FF2B5EF4-FFF2-40B4-BE49-F238E27FC236}">
                <a16:creationId xmlns:a16="http://schemas.microsoft.com/office/drawing/2014/main" id="{9E96862C-4B04-4EED-7E7A-D8235A510C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7F5ECFF1-11D2-1CBA-4619-C600B80EBE9B}"/>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7BAECF0D-5D73-70D6-FACC-502D2EDF0BA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105957"/>
            <a:ext cx="7357241" cy="2984938"/>
          </a:xfrm>
        </p:spPr>
        <p:txBody>
          <a:bodyPr>
            <a:normAutofit fontScale="90000"/>
          </a:bodyPr>
          <a:lstStyle/>
          <a:p>
            <a:pPr algn="l"/>
            <a:r>
              <a:rPr lang="en-US" dirty="0">
                <a:solidFill>
                  <a:srgbClr val="005248"/>
                </a:solidFill>
                <a:latin typeface="Times New Roman" panose="02020603050405020304" pitchFamily="18" charset="0"/>
                <a:cs typeface="Times New Roman" panose="02020603050405020304" pitchFamily="18" charset="0"/>
              </a:rPr>
              <a:t>Mated</a:t>
            </a:r>
            <a:br>
              <a:rPr lang="en-US" dirty="0">
                <a:solidFill>
                  <a:srgbClr val="005248"/>
                </a:solidFill>
                <a:latin typeface="Times New Roman" panose="02020603050405020304" pitchFamily="18" charset="0"/>
                <a:cs typeface="Times New Roman" panose="02020603050405020304" pitchFamily="18" charset="0"/>
              </a:rPr>
            </a:br>
            <a:r>
              <a:rPr lang="en-US" sz="4000" dirty="0">
                <a:solidFill>
                  <a:srgbClr val="005248"/>
                </a:solidFill>
                <a:latin typeface="Calibri" panose="020F0502020204030204" pitchFamily="34" charset="0"/>
                <a:cs typeface="Calibri" panose="020F0502020204030204" pitchFamily="34" charset="0"/>
              </a:rPr>
              <a:t>When a queen bumblebee has partnered with a male bumblebee to breed.</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54852816-1252-353F-E88C-7A050A70734A}"/>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 xmlns:ahyp="http://schemas.microsoft.com/office/drawing/2018/hyperlinkcolor"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4071940051"/>
      </p:ext>
    </p:extLst>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3" name="Rectangle 2">
            <a:extLst>
              <a:ext uri="{FF2B5EF4-FFF2-40B4-BE49-F238E27FC236}">
                <a16:creationId xmlns:a16="http://schemas.microsoft.com/office/drawing/2014/main" id="{D2A424C3-5051-8339-BF7A-6666B1518F58}"/>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CA5F36-959C-3CC6-FF87-09EA8D2DD856}"/>
              </a:ext>
            </a:extLst>
          </p:cNvPr>
          <p:cNvSpPr/>
          <p:nvPr/>
        </p:nvSpPr>
        <p:spPr>
          <a:xfrm>
            <a:off x="4325885" y="1697408"/>
            <a:ext cx="3631340" cy="1977039"/>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0" name="Rectangle 9">
            <a:extLst>
              <a:ext uri="{FF2B5EF4-FFF2-40B4-BE49-F238E27FC236}">
                <a16:creationId xmlns:a16="http://schemas.microsoft.com/office/drawing/2014/main" id="{940D7D23-1E0E-AA68-556A-4D77B540DE31}"/>
              </a:ext>
            </a:extLst>
          </p:cNvPr>
          <p:cNvSpPr/>
          <p:nvPr/>
        </p:nvSpPr>
        <p:spPr>
          <a:xfrm>
            <a:off x="4325884" y="3813452"/>
            <a:ext cx="3631339" cy="2372161"/>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8" name="Rectangle 7">
            <a:extLst>
              <a:ext uri="{FF2B5EF4-FFF2-40B4-BE49-F238E27FC236}">
                <a16:creationId xmlns:a16="http://schemas.microsoft.com/office/drawing/2014/main" id="{20904B2F-D934-F009-2C73-7CFD815AD814}"/>
              </a:ext>
            </a:extLst>
          </p:cNvPr>
          <p:cNvSpPr/>
          <p:nvPr/>
        </p:nvSpPr>
        <p:spPr>
          <a:xfrm>
            <a:off x="8113740" y="3813452"/>
            <a:ext cx="3534008" cy="2372162"/>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5" name="Rectangle 4">
            <a:extLst>
              <a:ext uri="{FF2B5EF4-FFF2-40B4-BE49-F238E27FC236}">
                <a16:creationId xmlns:a16="http://schemas.microsoft.com/office/drawing/2014/main" id="{13FC050A-340F-FBD0-7C2D-818655A823F0}"/>
              </a:ext>
            </a:extLst>
          </p:cNvPr>
          <p:cNvSpPr/>
          <p:nvPr/>
        </p:nvSpPr>
        <p:spPr>
          <a:xfrm>
            <a:off x="547992" y="3813452"/>
            <a:ext cx="3638898" cy="2372161"/>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grpSp>
        <p:nvGrpSpPr>
          <p:cNvPr id="9" name="Group 8">
            <a:extLst>
              <a:ext uri="{FF2B5EF4-FFF2-40B4-BE49-F238E27FC236}">
                <a16:creationId xmlns:a16="http://schemas.microsoft.com/office/drawing/2014/main" id="{83E2608E-63E1-6CF5-E4CD-3E8B7AC502F6}"/>
              </a:ext>
            </a:extLst>
          </p:cNvPr>
          <p:cNvGrpSpPr/>
          <p:nvPr/>
        </p:nvGrpSpPr>
        <p:grpSpPr>
          <a:xfrm>
            <a:off x="3630535" y="0"/>
            <a:ext cx="4279671" cy="2281565"/>
            <a:chOff x="5076217" y="-504918"/>
            <a:chExt cx="4279671" cy="2281565"/>
          </a:xfrm>
        </p:grpSpPr>
        <p:pic>
          <p:nvPicPr>
            <p:cNvPr id="87" name="Picture 86">
              <a:extLst>
                <a:ext uri="{FF2B5EF4-FFF2-40B4-BE49-F238E27FC236}">
                  <a16:creationId xmlns:a16="http://schemas.microsoft.com/office/drawing/2014/main" id="{EF23B98C-2D25-CB90-D736-C1DAC0DF34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19" r="12136" b="1"/>
            <a:stretch/>
          </p:blipFill>
          <p:spPr>
            <a:xfrm>
              <a:off x="5076217" y="-504918"/>
              <a:ext cx="3035155" cy="2277988"/>
            </a:xfrm>
            <a:prstGeom prst="rect">
              <a:avLst/>
            </a:prstGeom>
          </p:spPr>
        </p:pic>
        <p:pic>
          <p:nvPicPr>
            <p:cNvPr id="6" name="Picture 5">
              <a:extLst>
                <a:ext uri="{FF2B5EF4-FFF2-40B4-BE49-F238E27FC236}">
                  <a16:creationId xmlns:a16="http://schemas.microsoft.com/office/drawing/2014/main" id="{FDB9C5CE-58ED-94EF-A348-F71D7A30692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6701938">
              <a:off x="8246978" y="667736"/>
              <a:ext cx="1066800" cy="1151021"/>
            </a:xfrm>
            <a:prstGeom prst="rect">
              <a:avLst/>
            </a:prstGeom>
          </p:spPr>
        </p:pic>
      </p:grpSp>
      <p:sp>
        <p:nvSpPr>
          <p:cNvPr id="15" name="TextBox 14">
            <a:extLst>
              <a:ext uri="{FF2B5EF4-FFF2-40B4-BE49-F238E27FC236}">
                <a16:creationId xmlns:a16="http://schemas.microsoft.com/office/drawing/2014/main" id="{D45C14DF-4667-EE10-7F8A-4472236641F8}"/>
              </a:ext>
            </a:extLst>
          </p:cNvPr>
          <p:cNvSpPr txBox="1"/>
          <p:nvPr/>
        </p:nvSpPr>
        <p:spPr>
          <a:xfrm>
            <a:off x="4487273" y="4060108"/>
            <a:ext cx="3334529" cy="1323439"/>
          </a:xfrm>
          <a:prstGeom prst="rect">
            <a:avLst/>
          </a:prstGeom>
          <a:noFill/>
        </p:spPr>
        <p:txBody>
          <a:bodyPr wrap="square">
            <a:spAutoFit/>
          </a:bodyPr>
          <a:lstStyle/>
          <a:p>
            <a:pPr marL="0" indent="0">
              <a:buNone/>
            </a:pPr>
            <a:r>
              <a:rPr lang="en-GB" sz="1600" dirty="0">
                <a:solidFill>
                  <a:srgbClr val="005248"/>
                </a:solidFill>
              </a:rPr>
              <a:t>5. In mid-summer, the eggs hatch into new queens and male bees. The male bumblebees and new queens fly away from the nest to feed and look for </a:t>
            </a:r>
            <a:r>
              <a:rPr lang="en-GB" sz="1600" b="1" dirty="0">
                <a:solidFill>
                  <a:srgbClr val="005248"/>
                </a:solidFill>
                <a:hlinkClick r:id="rId6" action="ppaction://hlinksldjump">
                  <a:extLst>
                    <a:ext uri="{A12FA001-AC4F-418D-AE19-62706E023703}">
                      <ahyp:hlinkClr xmlns="" xmlns:ahyp="http://schemas.microsoft.com/office/drawing/2018/hyperlinkcolor" val="tx"/>
                    </a:ext>
                  </a:extLst>
                </a:hlinkClick>
              </a:rPr>
              <a:t>mates</a:t>
            </a:r>
            <a:r>
              <a:rPr lang="en-GB" sz="1600" dirty="0">
                <a:solidFill>
                  <a:srgbClr val="005248"/>
                </a:solidFill>
              </a:rPr>
              <a:t>. </a:t>
            </a:r>
          </a:p>
        </p:txBody>
      </p:sp>
      <p:sp>
        <p:nvSpPr>
          <p:cNvPr id="17" name="TextBox 16">
            <a:extLst>
              <a:ext uri="{FF2B5EF4-FFF2-40B4-BE49-F238E27FC236}">
                <a16:creationId xmlns:a16="http://schemas.microsoft.com/office/drawing/2014/main" id="{036B1097-4AEE-FB0D-2B9B-B3EC4F751D48}"/>
              </a:ext>
            </a:extLst>
          </p:cNvPr>
          <p:cNvSpPr txBox="1"/>
          <p:nvPr/>
        </p:nvSpPr>
        <p:spPr>
          <a:xfrm>
            <a:off x="688649" y="4060108"/>
            <a:ext cx="3487129" cy="1569660"/>
          </a:xfrm>
          <a:prstGeom prst="rect">
            <a:avLst/>
          </a:prstGeom>
          <a:noFill/>
        </p:spPr>
        <p:txBody>
          <a:bodyPr wrap="square">
            <a:spAutoFit/>
          </a:bodyPr>
          <a:lstStyle/>
          <a:p>
            <a:pPr marL="0" indent="0">
              <a:buNone/>
            </a:pPr>
            <a:r>
              <a:rPr lang="en-GB" sz="1600" dirty="0">
                <a:solidFill>
                  <a:srgbClr val="005248"/>
                </a:solidFill>
              </a:rPr>
              <a:t>4. The adult worker bumblebees are all female. They collect pollen and nectar to feed the next set of larvae. The queen stays in the nest laying eggs, which hatch to become more worker bumblebees.</a:t>
            </a:r>
          </a:p>
        </p:txBody>
      </p:sp>
      <p:sp>
        <p:nvSpPr>
          <p:cNvPr id="16" name="TextBox 15">
            <a:extLst>
              <a:ext uri="{FF2B5EF4-FFF2-40B4-BE49-F238E27FC236}">
                <a16:creationId xmlns:a16="http://schemas.microsoft.com/office/drawing/2014/main" id="{52EE3A29-2909-BE08-FBBC-CF612D295E14}"/>
              </a:ext>
            </a:extLst>
          </p:cNvPr>
          <p:cNvSpPr txBox="1"/>
          <p:nvPr/>
        </p:nvSpPr>
        <p:spPr>
          <a:xfrm>
            <a:off x="8201422" y="4054051"/>
            <a:ext cx="3331722" cy="1815882"/>
          </a:xfrm>
          <a:prstGeom prst="rect">
            <a:avLst/>
          </a:prstGeom>
          <a:noFill/>
        </p:spPr>
        <p:txBody>
          <a:bodyPr wrap="square">
            <a:spAutoFit/>
          </a:bodyPr>
          <a:lstStyle/>
          <a:p>
            <a:pPr marL="0" indent="0">
              <a:buNone/>
            </a:pPr>
            <a:r>
              <a:rPr lang="en-GB" sz="1600" dirty="0">
                <a:solidFill>
                  <a:srgbClr val="005248"/>
                </a:solidFill>
              </a:rPr>
              <a:t>6. The newly </a:t>
            </a:r>
            <a:r>
              <a:rPr lang="en-GB" sz="1600" b="1" dirty="0">
                <a:solidFill>
                  <a:srgbClr val="005248"/>
                </a:solidFill>
                <a:hlinkClick r:id="rId7" action="ppaction://hlinksldjump">
                  <a:extLst>
                    <a:ext uri="{A12FA001-AC4F-418D-AE19-62706E023703}">
                      <ahyp:hlinkClr xmlns="" xmlns:ahyp="http://schemas.microsoft.com/office/drawing/2018/hyperlinkcolor" val="tx"/>
                    </a:ext>
                  </a:extLst>
                </a:hlinkClick>
              </a:rPr>
              <a:t>mated</a:t>
            </a:r>
            <a:r>
              <a:rPr lang="en-GB" sz="1600" dirty="0">
                <a:solidFill>
                  <a:srgbClr val="005248"/>
                </a:solidFill>
              </a:rPr>
              <a:t> queens then feed on nectar and </a:t>
            </a:r>
            <a:r>
              <a:rPr lang="en-GB" sz="1600" dirty="0" smtClean="0">
                <a:solidFill>
                  <a:srgbClr val="005248"/>
                </a:solidFill>
              </a:rPr>
              <a:t>pollen, </a:t>
            </a:r>
            <a:r>
              <a:rPr lang="en-GB" sz="1600" dirty="0">
                <a:solidFill>
                  <a:srgbClr val="005248"/>
                </a:solidFill>
              </a:rPr>
              <a:t>ready to spend the winter in an underground burrow. The rest of the bumblebees die as the weather begins to get colder, and the cycle continues from the beginning again.</a:t>
            </a:r>
          </a:p>
        </p:txBody>
      </p:sp>
      <p:pic>
        <p:nvPicPr>
          <p:cNvPr id="31" name="Picture 30">
            <a:extLst>
              <a:ext uri="{FF2B5EF4-FFF2-40B4-BE49-F238E27FC236}">
                <a16:creationId xmlns:a16="http://schemas.microsoft.com/office/drawing/2014/main" id="{9F3A79BB-0C02-0848-566D-843D7B4F5C14}"/>
              </a:ext>
            </a:extLst>
          </p:cNvPr>
          <p:cNvPicPr>
            <a:picLocks/>
          </p:cNvPicPr>
          <p:nvPr/>
        </p:nvPicPr>
        <p:blipFill rotWithShape="1">
          <a:blip r:embed="rId8" cstate="screen">
            <a:extLst>
              <a:ext uri="{28A0092B-C50C-407E-A947-70E740481C1C}">
                <a14:useLocalDpi xmlns:a14="http://schemas.microsoft.com/office/drawing/2010/main"/>
              </a:ext>
            </a:extLst>
          </a:blip>
          <a:srcRect l="1730" t="10694" r="4009" b="16791"/>
          <a:stretch/>
        </p:blipFill>
        <p:spPr>
          <a:xfrm>
            <a:off x="8113739" y="1697408"/>
            <a:ext cx="3534007" cy="1974873"/>
          </a:xfrm>
          <a:prstGeom prst="rect">
            <a:avLst/>
          </a:prstGeom>
        </p:spPr>
      </p:pic>
      <p:sp>
        <p:nvSpPr>
          <p:cNvPr id="32" name="TextBox 31">
            <a:extLst>
              <a:ext uri="{FF2B5EF4-FFF2-40B4-BE49-F238E27FC236}">
                <a16:creationId xmlns:a16="http://schemas.microsoft.com/office/drawing/2014/main" id="{A5EF10DC-0D02-5649-F93D-A06AE1C56C55}"/>
              </a:ext>
            </a:extLst>
          </p:cNvPr>
          <p:cNvSpPr txBox="1"/>
          <p:nvPr/>
        </p:nvSpPr>
        <p:spPr>
          <a:xfrm>
            <a:off x="8116696" y="3458797"/>
            <a:ext cx="1440663" cy="215444"/>
          </a:xfrm>
          <a:prstGeom prst="rect">
            <a:avLst/>
          </a:prstGeom>
          <a:solidFill>
            <a:srgbClr val="F5D6A4"/>
          </a:solidFill>
        </p:spPr>
        <p:txBody>
          <a:bodyPr wrap="square">
            <a:spAutoFit/>
          </a:bodyPr>
          <a:lstStyle/>
          <a:p>
            <a:r>
              <a:rPr lang="en-GB" sz="800" dirty="0" smtClean="0">
                <a:solidFill>
                  <a:srgbClr val="005248"/>
                </a:solidFill>
              </a:rPr>
              <a:t>Buff-tailed </a:t>
            </a:r>
            <a:r>
              <a:rPr lang="en-GB" sz="800" dirty="0">
                <a:solidFill>
                  <a:srgbClr val="005248"/>
                </a:solidFill>
              </a:rPr>
              <a:t>bumblebee queen</a:t>
            </a:r>
            <a:endParaRPr lang="en-US" sz="800" dirty="0">
              <a:solidFill>
                <a:srgbClr val="005248"/>
              </a:solidFill>
            </a:endParaRPr>
          </a:p>
        </p:txBody>
      </p:sp>
      <p:sp>
        <p:nvSpPr>
          <p:cNvPr id="40" name="Rectangle 39">
            <a:extLst>
              <a:ext uri="{FF2B5EF4-FFF2-40B4-BE49-F238E27FC236}">
                <a16:creationId xmlns:a16="http://schemas.microsoft.com/office/drawing/2014/main" id="{3492F4CF-940D-BDF5-2186-47035FEF0AFD}"/>
              </a:ext>
            </a:extLst>
          </p:cNvPr>
          <p:cNvSpPr/>
          <p:nvPr/>
        </p:nvSpPr>
        <p:spPr>
          <a:xfrm>
            <a:off x="555551" y="1697408"/>
            <a:ext cx="3631340" cy="1977039"/>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41" name="TextBox 40">
            <a:extLst>
              <a:ext uri="{FF2B5EF4-FFF2-40B4-BE49-F238E27FC236}">
                <a16:creationId xmlns:a16="http://schemas.microsoft.com/office/drawing/2014/main" id="{9D62482B-3E41-B2F5-42E5-DB48B9659F3C}"/>
              </a:ext>
            </a:extLst>
          </p:cNvPr>
          <p:cNvSpPr txBox="1"/>
          <p:nvPr/>
        </p:nvSpPr>
        <p:spPr>
          <a:xfrm>
            <a:off x="676174" y="2330901"/>
            <a:ext cx="3361818" cy="830997"/>
          </a:xfrm>
          <a:prstGeom prst="rect">
            <a:avLst/>
          </a:prstGeom>
          <a:noFill/>
        </p:spPr>
        <p:txBody>
          <a:bodyPr wrap="square">
            <a:spAutoFit/>
          </a:bodyPr>
          <a:lstStyle/>
          <a:p>
            <a:pPr marL="0" indent="0">
              <a:buNone/>
            </a:pPr>
            <a:r>
              <a:rPr lang="en-GB" sz="2400" dirty="0">
                <a:solidFill>
                  <a:srgbClr val="005248"/>
                </a:solidFill>
              </a:rPr>
              <a:t>The life cycle of a bumblebee (continued)</a:t>
            </a:r>
          </a:p>
        </p:txBody>
      </p:sp>
      <p:pic>
        <p:nvPicPr>
          <p:cNvPr id="42" name="Picture 41">
            <a:hlinkClick r:id="" action="ppaction://hlinkshowjump?jump=nextslide"/>
            <a:extLst>
              <a:ext uri="{FF2B5EF4-FFF2-40B4-BE49-F238E27FC236}">
                <a16:creationId xmlns:a16="http://schemas.microsoft.com/office/drawing/2014/main" id="{BE0F12E3-2080-BEC2-ACCD-61843A8EC0D2}"/>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2" name="Picture 1">
            <a:extLst>
              <a:ext uri="{FF2B5EF4-FFF2-40B4-BE49-F238E27FC236}">
                <a16:creationId xmlns:a16="http://schemas.microsoft.com/office/drawing/2014/main" id="{4E9729CD-A9DC-3DDA-26D6-76418727529A}"/>
              </a:ext>
            </a:extLst>
          </p:cNvPr>
          <p:cNvPicPr>
            <a:picLocks noChangeAspect="1"/>
          </p:cNvPicPr>
          <p:nvPr/>
        </p:nvPicPr>
        <p:blipFill>
          <a:blip r:embed="rId10"/>
          <a:srcRect/>
          <a:stretch/>
        </p:blipFill>
        <p:spPr>
          <a:xfrm>
            <a:off x="550863" y="326929"/>
            <a:ext cx="2354381" cy="483775"/>
          </a:xfrm>
          <a:prstGeom prst="rect">
            <a:avLst/>
          </a:prstGeom>
        </p:spPr>
      </p:pic>
    </p:spTree>
    <p:extLst>
      <p:ext uri="{BB962C8B-B14F-4D97-AF65-F5344CB8AC3E}">
        <p14:creationId xmlns:p14="http://schemas.microsoft.com/office/powerpoint/2010/main" val="1200086420"/>
      </p:ext>
    </p:extLst>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3" name="Rectangle 2">
            <a:extLst>
              <a:ext uri="{FF2B5EF4-FFF2-40B4-BE49-F238E27FC236}">
                <a16:creationId xmlns:a16="http://schemas.microsoft.com/office/drawing/2014/main" id="{494191C0-B7CF-9C33-F5C3-5251280B82A8}"/>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EF1303E-A894-DB84-1B6F-2E7204AD6E85}"/>
              </a:ext>
            </a:extLst>
          </p:cNvPr>
          <p:cNvSpPr/>
          <p:nvPr/>
        </p:nvSpPr>
        <p:spPr>
          <a:xfrm>
            <a:off x="557087" y="3289638"/>
            <a:ext cx="5538913" cy="2542254"/>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EBC3845-E8DC-5756-0882-AE838695A74E}"/>
              </a:ext>
            </a:extLst>
          </p:cNvPr>
          <p:cNvPicPr>
            <a:picLocks/>
          </p:cNvPicPr>
          <p:nvPr/>
        </p:nvPicPr>
        <p:blipFill rotWithShape="1">
          <a:blip r:embed="rId3" cstate="screen">
            <a:extLst>
              <a:ext uri="{28A0092B-C50C-407E-A947-70E740481C1C}">
                <a14:useLocalDpi xmlns:a14="http://schemas.microsoft.com/office/drawing/2010/main"/>
              </a:ext>
            </a:extLst>
          </a:blip>
          <a:srcRect l="18744" t="5322" r="33" b="-1"/>
          <a:stretch/>
        </p:blipFill>
        <p:spPr>
          <a:xfrm>
            <a:off x="6338170" y="1701860"/>
            <a:ext cx="5302967" cy="4135175"/>
          </a:xfrm>
          <a:prstGeom prst="rect">
            <a:avLst/>
          </a:prstGeom>
        </p:spPr>
      </p:pic>
      <p:sp>
        <p:nvSpPr>
          <p:cNvPr id="8" name="TextBox 7">
            <a:extLst>
              <a:ext uri="{FF2B5EF4-FFF2-40B4-BE49-F238E27FC236}">
                <a16:creationId xmlns:a16="http://schemas.microsoft.com/office/drawing/2014/main" id="{DD67EA50-D93B-7740-A94B-37A26527F2BD}"/>
              </a:ext>
            </a:extLst>
          </p:cNvPr>
          <p:cNvSpPr txBox="1"/>
          <p:nvPr/>
        </p:nvSpPr>
        <p:spPr>
          <a:xfrm>
            <a:off x="473184" y="1572842"/>
            <a:ext cx="5622816" cy="1523494"/>
          </a:xfrm>
          <a:prstGeom prst="rect">
            <a:avLst/>
          </a:prstGeom>
          <a:noFill/>
        </p:spPr>
        <p:txBody>
          <a:bodyPr wrap="square">
            <a:spAutoFit/>
          </a:bodyPr>
          <a:lstStyle/>
          <a:p>
            <a:pPr>
              <a:spcAft>
                <a:spcPts val="600"/>
              </a:spcAft>
              <a:buNone/>
              <a:tabLst>
                <a:tab pos="1638300" algn="l"/>
              </a:tabLst>
            </a:pPr>
            <a:r>
              <a:rPr lang="en-GB" sz="2800" dirty="0">
                <a:solidFill>
                  <a:srgbClr val="005248"/>
                </a:solidFill>
              </a:rPr>
              <a:t>Learning activity: protect early spring flowers as a food source for bees</a:t>
            </a:r>
            <a:r>
              <a:rPr lang="en-GB" sz="2000" dirty="0">
                <a:solidFill>
                  <a:srgbClr val="005248"/>
                </a:solidFill>
              </a:rPr>
              <a:t>.</a:t>
            </a:r>
          </a:p>
          <a:p>
            <a:pPr>
              <a:spcAft>
                <a:spcPts val="600"/>
              </a:spcAft>
              <a:tabLst>
                <a:tab pos="1638300" algn="l"/>
              </a:tabLst>
            </a:pPr>
            <a:r>
              <a:rPr lang="en-GB" sz="1600" dirty="0">
                <a:solidFill>
                  <a:srgbClr val="005248"/>
                </a:solidFill>
              </a:rPr>
              <a:t>Look out for plants beginning to emerge after </a:t>
            </a:r>
            <a:r>
              <a:rPr lang="en-GB" sz="1600" dirty="0" smtClean="0">
                <a:solidFill>
                  <a:srgbClr val="005248"/>
                </a:solidFill>
              </a:rPr>
              <a:t>winter, </a:t>
            </a:r>
            <a:r>
              <a:rPr lang="en-GB" sz="1600" dirty="0">
                <a:solidFill>
                  <a:srgbClr val="005248"/>
                </a:solidFill>
              </a:rPr>
              <a:t>such as snowdrops and crocus. </a:t>
            </a:r>
          </a:p>
        </p:txBody>
      </p:sp>
      <p:grpSp>
        <p:nvGrpSpPr>
          <p:cNvPr id="26" name="Group 25">
            <a:extLst>
              <a:ext uri="{FF2B5EF4-FFF2-40B4-BE49-F238E27FC236}">
                <a16:creationId xmlns:a16="http://schemas.microsoft.com/office/drawing/2014/main" id="{095CA6A8-97CC-1A3E-A98F-6A9AEB3A5C33}"/>
              </a:ext>
            </a:extLst>
          </p:cNvPr>
          <p:cNvGrpSpPr/>
          <p:nvPr/>
        </p:nvGrpSpPr>
        <p:grpSpPr>
          <a:xfrm flipH="1">
            <a:off x="4539633" y="-3920"/>
            <a:ext cx="3941623" cy="1283084"/>
            <a:chOff x="850595" y="4710774"/>
            <a:chExt cx="3170187" cy="1031965"/>
          </a:xfrm>
        </p:grpSpPr>
        <p:pic>
          <p:nvPicPr>
            <p:cNvPr id="23" name="Picture 22">
              <a:extLst>
                <a:ext uri="{FF2B5EF4-FFF2-40B4-BE49-F238E27FC236}">
                  <a16:creationId xmlns:a16="http://schemas.microsoft.com/office/drawing/2014/main" id="{4CB543B8-4205-BD33-D11C-A95B3838F7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1915" b="-1"/>
            <a:stretch/>
          </p:blipFill>
          <p:spPr>
            <a:xfrm>
              <a:off x="850595" y="4710774"/>
              <a:ext cx="2308049" cy="1031965"/>
            </a:xfrm>
            <a:prstGeom prst="rect">
              <a:avLst/>
            </a:prstGeom>
          </p:spPr>
        </p:pic>
        <p:pic>
          <p:nvPicPr>
            <p:cNvPr id="25" name="Picture 24">
              <a:extLst>
                <a:ext uri="{FF2B5EF4-FFF2-40B4-BE49-F238E27FC236}">
                  <a16:creationId xmlns:a16="http://schemas.microsoft.com/office/drawing/2014/main" id="{589C16BC-8C1F-50F5-B691-94F8F271F63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6701938">
              <a:off x="3279866" y="4895454"/>
              <a:ext cx="712780" cy="769052"/>
            </a:xfrm>
            <a:prstGeom prst="rect">
              <a:avLst/>
            </a:prstGeom>
          </p:spPr>
        </p:pic>
      </p:grpSp>
      <p:sp>
        <p:nvSpPr>
          <p:cNvPr id="10" name="TextBox 9">
            <a:extLst>
              <a:ext uri="{FF2B5EF4-FFF2-40B4-BE49-F238E27FC236}">
                <a16:creationId xmlns:a16="http://schemas.microsoft.com/office/drawing/2014/main" id="{537FEE45-3C80-25F5-555C-9DE5889FCB68}"/>
              </a:ext>
            </a:extLst>
          </p:cNvPr>
          <p:cNvSpPr txBox="1"/>
          <p:nvPr/>
        </p:nvSpPr>
        <p:spPr>
          <a:xfrm>
            <a:off x="6338169" y="5831892"/>
            <a:ext cx="3474057" cy="215444"/>
          </a:xfrm>
          <a:prstGeom prst="rect">
            <a:avLst/>
          </a:prstGeom>
          <a:noFill/>
        </p:spPr>
        <p:txBody>
          <a:bodyPr wrap="square" rtlCol="0">
            <a:spAutoFit/>
          </a:bodyPr>
          <a:lstStyle/>
          <a:p>
            <a:r>
              <a:rPr lang="en-GB" sz="800" dirty="0">
                <a:solidFill>
                  <a:srgbClr val="005248"/>
                </a:solidFill>
              </a:rPr>
              <a:t>Spring flowers starting to come up through the soil</a:t>
            </a:r>
            <a:endParaRPr lang="en-GB" sz="800" baseline="-25000" dirty="0">
              <a:solidFill>
                <a:srgbClr val="005248"/>
              </a:solidFill>
            </a:endParaRPr>
          </a:p>
        </p:txBody>
      </p:sp>
      <p:sp>
        <p:nvSpPr>
          <p:cNvPr id="4" name="TextBox 3">
            <a:extLst>
              <a:ext uri="{FF2B5EF4-FFF2-40B4-BE49-F238E27FC236}">
                <a16:creationId xmlns:a16="http://schemas.microsoft.com/office/drawing/2014/main" id="{D85958D1-D656-3C34-AF62-72EBB7AA9128}"/>
              </a:ext>
            </a:extLst>
          </p:cNvPr>
          <p:cNvSpPr txBox="1"/>
          <p:nvPr/>
        </p:nvSpPr>
        <p:spPr>
          <a:xfrm>
            <a:off x="698093" y="3429000"/>
            <a:ext cx="5038828" cy="1969770"/>
          </a:xfrm>
          <a:prstGeom prst="rect">
            <a:avLst/>
          </a:prstGeom>
          <a:noFill/>
        </p:spPr>
        <p:txBody>
          <a:bodyPr wrap="square">
            <a:spAutoFit/>
          </a:bodyPr>
          <a:lstStyle/>
          <a:p>
            <a:pPr marL="342900" indent="-342900">
              <a:spcAft>
                <a:spcPts val="600"/>
              </a:spcAft>
              <a:buFont typeface="+mj-lt"/>
              <a:buAutoNum type="arabicPeriod"/>
            </a:pPr>
            <a:r>
              <a:rPr lang="en-GB" sz="1600" dirty="0">
                <a:solidFill>
                  <a:srgbClr val="005248"/>
                </a:solidFill>
              </a:rPr>
              <a:t>Can you spot the plants starting to come up through the soil?</a:t>
            </a:r>
          </a:p>
          <a:p>
            <a:pPr marL="342900" indent="-342900">
              <a:spcAft>
                <a:spcPts val="600"/>
              </a:spcAft>
              <a:buFont typeface="+mj-lt"/>
              <a:buAutoNum type="arabicPeriod"/>
            </a:pPr>
            <a:r>
              <a:rPr lang="en-GB" sz="1600" dirty="0">
                <a:solidFill>
                  <a:srgbClr val="005248"/>
                </a:solidFill>
              </a:rPr>
              <a:t>You could protect the plants so that people don't accidentally stand on </a:t>
            </a:r>
            <a:r>
              <a:rPr lang="en-GB" sz="1600" dirty="0" smtClean="0">
                <a:solidFill>
                  <a:srgbClr val="005248"/>
                </a:solidFill>
              </a:rPr>
              <a:t>them by making a fence with sticks.</a:t>
            </a:r>
            <a:endParaRPr lang="en-GB" sz="1600" dirty="0">
              <a:solidFill>
                <a:srgbClr val="005248"/>
              </a:solidFill>
            </a:endParaRPr>
          </a:p>
          <a:p>
            <a:pPr marL="342900" indent="-342900">
              <a:spcAft>
                <a:spcPts val="600"/>
              </a:spcAft>
              <a:buFont typeface="+mj-lt"/>
              <a:buAutoNum type="arabicPeriod"/>
            </a:pPr>
            <a:r>
              <a:rPr lang="en-GB" sz="1600" dirty="0">
                <a:solidFill>
                  <a:srgbClr val="005248"/>
                </a:solidFill>
              </a:rPr>
              <a:t>Why not make some signs to keep the plants safe for the bees to come and feed on them? </a:t>
            </a:r>
          </a:p>
        </p:txBody>
      </p:sp>
      <p:pic>
        <p:nvPicPr>
          <p:cNvPr id="12" name="Picture 11">
            <a:hlinkClick r:id="" action="ppaction://hlinkshowjump?jump=nextslide"/>
            <a:extLst>
              <a:ext uri="{FF2B5EF4-FFF2-40B4-BE49-F238E27FC236}">
                <a16:creationId xmlns:a16="http://schemas.microsoft.com/office/drawing/2014/main" id="{1404EFD7-E776-5096-1067-BF75C2FC922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13" name="Picture 12">
            <a:hlinkClick r:id="" action="ppaction://hlinkshowjump?jump=previousslide"/>
            <a:extLst>
              <a:ext uri="{FF2B5EF4-FFF2-40B4-BE49-F238E27FC236}">
                <a16:creationId xmlns:a16="http://schemas.microsoft.com/office/drawing/2014/main" id="{6B723EF0-D4BE-0960-42E5-D68B05F1A36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622840" y="267915"/>
            <a:ext cx="308460" cy="270496"/>
          </a:xfrm>
          <a:prstGeom prst="rect">
            <a:avLst/>
          </a:prstGeom>
        </p:spPr>
      </p:pic>
      <p:pic>
        <p:nvPicPr>
          <p:cNvPr id="2" name="Picture 1">
            <a:extLst>
              <a:ext uri="{FF2B5EF4-FFF2-40B4-BE49-F238E27FC236}">
                <a16:creationId xmlns:a16="http://schemas.microsoft.com/office/drawing/2014/main" id="{EA06CF06-47D8-AF86-DF7A-3D1243D76B64}"/>
              </a:ext>
            </a:extLst>
          </p:cNvPr>
          <p:cNvPicPr>
            <a:picLocks noChangeAspect="1"/>
          </p:cNvPicPr>
          <p:nvPr/>
        </p:nvPicPr>
        <p:blipFill>
          <a:blip r:embed="rId8"/>
          <a:srcRect/>
          <a:stretch/>
        </p:blipFill>
        <p:spPr>
          <a:xfrm>
            <a:off x="550863" y="326929"/>
            <a:ext cx="2354381" cy="483775"/>
          </a:xfrm>
          <a:prstGeom prst="rect">
            <a:avLst/>
          </a:prstGeom>
        </p:spPr>
      </p:pic>
    </p:spTree>
    <p:extLst>
      <p:ext uri="{BB962C8B-B14F-4D97-AF65-F5344CB8AC3E}">
        <p14:creationId xmlns:p14="http://schemas.microsoft.com/office/powerpoint/2010/main" val="2336032022"/>
      </p:ext>
    </p:extLst>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415A088E-AD6C-75B0-8DD0-51B0522A64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213FB6AE-4FEF-2C3E-6CCC-0469600EC7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9053935D-CF7C-8A4B-9E87-6454328A32F6}"/>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E074D7D1-D967-EE27-1532-8AD8536D653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105957"/>
            <a:ext cx="7357241" cy="2984938"/>
          </a:xfrm>
        </p:spPr>
        <p:txBody>
          <a:bodyPr>
            <a:normAutofit fontScale="90000"/>
          </a:bodyPr>
          <a:lstStyle/>
          <a:p>
            <a:pPr algn="l"/>
            <a:r>
              <a:rPr lang="en-US" dirty="0">
                <a:solidFill>
                  <a:srgbClr val="005248"/>
                </a:solidFill>
                <a:latin typeface="Times New Roman" panose="02020603050405020304" pitchFamily="18" charset="0"/>
                <a:cs typeface="Times New Roman" panose="02020603050405020304" pitchFamily="18" charset="0"/>
              </a:rPr>
              <a:t>Cocoon</a:t>
            </a:r>
            <a:br>
              <a:rPr lang="en-US" dirty="0">
                <a:solidFill>
                  <a:srgbClr val="005248"/>
                </a:solidFill>
                <a:latin typeface="Times New Roman" panose="02020603050405020304" pitchFamily="18" charset="0"/>
                <a:cs typeface="Times New Roman" panose="02020603050405020304" pitchFamily="18" charset="0"/>
              </a:rPr>
            </a:br>
            <a:r>
              <a:rPr lang="en-GB" sz="3600" dirty="0">
                <a:solidFill>
                  <a:srgbClr val="005248"/>
                </a:solidFill>
                <a:latin typeface="+mn-lt"/>
              </a:rPr>
              <a:t>Some insects form a sort of bag or envelope around </a:t>
            </a:r>
            <a:r>
              <a:rPr lang="en-GB" sz="3600" dirty="0" smtClean="0">
                <a:solidFill>
                  <a:srgbClr val="005248"/>
                </a:solidFill>
                <a:latin typeface="+mn-lt"/>
              </a:rPr>
              <a:t>themselves, </a:t>
            </a:r>
            <a:r>
              <a:rPr lang="en-GB" sz="3600" dirty="0">
                <a:solidFill>
                  <a:srgbClr val="005248"/>
                </a:solidFill>
                <a:latin typeface="+mn-lt"/>
              </a:rPr>
              <a:t>called a </a:t>
            </a:r>
            <a:r>
              <a:rPr lang="en-GB" sz="3600" dirty="0" smtClean="0">
                <a:solidFill>
                  <a:srgbClr val="005248"/>
                </a:solidFill>
                <a:latin typeface="+mn-lt"/>
              </a:rPr>
              <a:t>cocoon, </a:t>
            </a:r>
            <a:r>
              <a:rPr lang="en-GB" sz="3600" dirty="0">
                <a:solidFill>
                  <a:srgbClr val="005248"/>
                </a:solidFill>
                <a:latin typeface="+mn-lt"/>
              </a:rPr>
              <a:t>while they change from a larva </a:t>
            </a:r>
            <a:br>
              <a:rPr lang="en-GB" sz="3600" dirty="0">
                <a:solidFill>
                  <a:srgbClr val="005248"/>
                </a:solidFill>
                <a:latin typeface="+mn-lt"/>
              </a:rPr>
            </a:br>
            <a:r>
              <a:rPr lang="en-GB" sz="3600" dirty="0">
                <a:solidFill>
                  <a:srgbClr val="005248"/>
                </a:solidFill>
                <a:latin typeface="+mn-lt"/>
              </a:rPr>
              <a:t>into an adult insect.</a:t>
            </a:r>
            <a:endParaRPr lang="en-US" sz="3600" dirty="0">
              <a:solidFill>
                <a:srgbClr val="005248"/>
              </a:solidFill>
              <a:latin typeface="+mn-lt"/>
              <a:cs typeface="Times New Roman" panose="02020603050405020304" pitchFamily="18" charset="0"/>
            </a:endParaRPr>
          </a:p>
        </p:txBody>
      </p:sp>
      <p:sp>
        <p:nvSpPr>
          <p:cNvPr id="8" name="Title 1">
            <a:extLst>
              <a:ext uri="{FF2B5EF4-FFF2-40B4-BE49-F238E27FC236}">
                <a16:creationId xmlns:a16="http://schemas.microsoft.com/office/drawing/2014/main" id="{A2966825-8366-4B3F-23F9-7F889FD3CDB8}"/>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 xmlns:ahyp="http://schemas.microsoft.com/office/drawing/2018/hyperlinkcolor"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1041244254"/>
      </p:ext>
    </p:extLst>
  </p:cSld>
  <p:clrMapOvr>
    <a:masterClrMapping/>
  </p:clrMapOvr>
  <p:transition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8C1D0D27-986F-B502-4698-1F11403C7F7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9E96862C-4B04-4EED-7E7A-D8235A510CC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7F5ECFF1-11D2-1CBA-4619-C600B80EBE9B}"/>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7BAECF0D-5D73-70D6-FACC-502D2EDF0B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105957"/>
            <a:ext cx="7357241" cy="2984938"/>
          </a:xfrm>
        </p:spPr>
        <p:txBody>
          <a:bodyPr>
            <a:normAutofit fontScale="90000"/>
          </a:bodyPr>
          <a:lstStyle/>
          <a:p>
            <a:pPr algn="l"/>
            <a:r>
              <a:rPr lang="en-US" dirty="0" smtClean="0">
                <a:solidFill>
                  <a:srgbClr val="005248"/>
                </a:solidFill>
                <a:latin typeface="Times New Roman" panose="02020603050405020304" pitchFamily="18" charset="0"/>
                <a:cs typeface="Times New Roman" panose="02020603050405020304" pitchFamily="18" charset="0"/>
              </a:rPr>
              <a:t>Larva (Larvae is plural)</a:t>
            </a:r>
            <a:br>
              <a:rPr lang="en-US" dirty="0" smtClean="0">
                <a:solidFill>
                  <a:srgbClr val="005248"/>
                </a:solidFill>
                <a:latin typeface="Times New Roman" panose="02020603050405020304" pitchFamily="18" charset="0"/>
                <a:cs typeface="Times New Roman" panose="02020603050405020304" pitchFamily="18" charset="0"/>
              </a:rPr>
            </a:br>
            <a:r>
              <a:rPr lang="en-GB" sz="3600" dirty="0" smtClean="0">
                <a:solidFill>
                  <a:srgbClr val="005248"/>
                </a:solidFill>
                <a:latin typeface="+mn-lt"/>
              </a:rPr>
              <a:t>The active young stage of an insect, usually referring to those insects that go through a stage where the larva looks very different to the adult e.g. caterpillar (larva) and butterfly (adult).</a:t>
            </a:r>
            <a:endParaRPr lang="en-US" sz="3600" dirty="0">
              <a:solidFill>
                <a:srgbClr val="005248"/>
              </a:solidFill>
              <a:latin typeface="+mn-lt"/>
              <a:cs typeface="Times New Roman" panose="02020603050405020304" pitchFamily="18" charset="0"/>
            </a:endParaRPr>
          </a:p>
        </p:txBody>
      </p:sp>
      <p:sp>
        <p:nvSpPr>
          <p:cNvPr id="8" name="Title 1">
            <a:extLst>
              <a:ext uri="{FF2B5EF4-FFF2-40B4-BE49-F238E27FC236}">
                <a16:creationId xmlns:a16="http://schemas.microsoft.com/office/drawing/2014/main" id="{F49BA907-F46F-48F2-FC70-FEBA561D5A87}"/>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 xmlns:ahyp="http://schemas.microsoft.com/office/drawing/2018/hyperlinkcolor"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1609373344"/>
      </p:ext>
    </p:extLst>
  </p:cSld>
  <p:clrMapOvr>
    <a:masterClrMapping/>
  </p:clrMapOvr>
  <p:transition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8C1D0D27-986F-B502-4698-1F11403C7F7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9E96862C-4B04-4EED-7E7A-D8235A510CC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7F5ECFF1-11D2-1CBA-4619-C600B80EBE9B}"/>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7BAECF0D-5D73-70D6-FACC-502D2EDF0B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1428732"/>
            <a:ext cx="7357241" cy="2984938"/>
          </a:xfrm>
        </p:spPr>
        <p:txBody>
          <a:bodyPr>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Nectar</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US" sz="3200" dirty="0">
                <a:solidFill>
                  <a:srgbClr val="005248"/>
                </a:solidFill>
                <a:latin typeface="Calibri" panose="020F0502020204030204" pitchFamily="34" charset="0"/>
                <a:cs typeface="Calibri" panose="020F0502020204030204" pitchFamily="34" charset="0"/>
              </a:rPr>
              <a:t>Sweet liquid produced in flowers.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903019AE-6B83-BDE3-2673-12B20CFC8AF5}"/>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 xmlns:ahyp="http://schemas.microsoft.com/office/drawing/2018/hyperlinkcolor"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327154001"/>
      </p:ext>
    </p:extLst>
  </p:cSld>
  <p:clrMapOvr>
    <a:masterClrMapping/>
  </p:clrMapOvr>
  <p:transition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415A088E-AD6C-75B0-8DD0-51B0522A64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213FB6AE-4FEF-2C3E-6CCC-0469600EC7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9053935D-CF7C-8A4B-9E87-6454328A32F6}"/>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E074D7D1-D967-EE27-1532-8AD8536D653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7209" y="1717997"/>
            <a:ext cx="7357241" cy="2984938"/>
          </a:xfrm>
        </p:spPr>
        <p:txBody>
          <a:bodyPr>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Pollen</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GB" sz="3600" kern="1200" dirty="0" smtClean="0">
                <a:solidFill>
                  <a:srgbClr val="005248"/>
                </a:solidFill>
                <a:effectLst/>
                <a:latin typeface="+mn-lt"/>
                <a:ea typeface="+mn-ea"/>
                <a:cs typeface="+mn-cs"/>
              </a:rPr>
              <a:t>Dust-like </a:t>
            </a:r>
            <a:r>
              <a:rPr lang="en-GB" sz="3600" kern="1200" dirty="0">
                <a:solidFill>
                  <a:srgbClr val="005248"/>
                </a:solidFill>
                <a:effectLst/>
                <a:latin typeface="+mn-lt"/>
                <a:ea typeface="+mn-ea"/>
                <a:cs typeface="+mn-cs"/>
              </a:rPr>
              <a:t>grains, </a:t>
            </a:r>
            <a:r>
              <a:rPr lang="en-GB" sz="3600" kern="1200" dirty="0" smtClean="0">
                <a:solidFill>
                  <a:srgbClr val="005248"/>
                </a:solidFill>
                <a:effectLst/>
                <a:latin typeface="+mn-lt"/>
                <a:ea typeface="+mn-ea"/>
                <a:cs typeface="+mn-cs"/>
              </a:rPr>
              <a:t>produced </a:t>
            </a:r>
            <a:r>
              <a:rPr lang="en-GB" sz="3600" kern="1200" dirty="0">
                <a:solidFill>
                  <a:srgbClr val="005248"/>
                </a:solidFill>
                <a:effectLst/>
                <a:latin typeface="+mn-lt"/>
                <a:ea typeface="+mn-ea"/>
                <a:cs typeface="+mn-cs"/>
              </a:rPr>
              <a:t>by the male </a:t>
            </a:r>
            <a:r>
              <a:rPr lang="en-GB" sz="3600" kern="1200" dirty="0" smtClean="0">
                <a:solidFill>
                  <a:srgbClr val="005248"/>
                </a:solidFill>
                <a:effectLst/>
                <a:latin typeface="+mn-lt"/>
                <a:ea typeface="+mn-ea"/>
                <a:cs typeface="+mn-cs"/>
              </a:rPr>
              <a:t>parts </a:t>
            </a:r>
            <a:r>
              <a:rPr lang="en-GB" sz="3600" kern="1200" dirty="0">
                <a:solidFill>
                  <a:srgbClr val="005248"/>
                </a:solidFill>
                <a:effectLst/>
                <a:latin typeface="+mn-lt"/>
                <a:ea typeface="+mn-ea"/>
                <a:cs typeface="+mn-cs"/>
              </a:rPr>
              <a:t>of the </a:t>
            </a:r>
            <a:r>
              <a:rPr lang="en-GB" sz="3600" kern="1200" dirty="0" smtClean="0">
                <a:solidFill>
                  <a:srgbClr val="005248"/>
                </a:solidFill>
                <a:effectLst/>
                <a:latin typeface="+mn-lt"/>
                <a:ea typeface="+mn-ea"/>
                <a:cs typeface="+mn-cs"/>
              </a:rPr>
              <a:t>flower.</a:t>
            </a:r>
            <a:endParaRPr lang="en-US" sz="3600" dirty="0">
              <a:solidFill>
                <a:srgbClr val="005248"/>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90216A6C-D193-FF52-04FC-8EB046A314B7}"/>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 xmlns:ahyp="http://schemas.microsoft.com/office/drawing/2018/hyperlinkcolor"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3310672072"/>
      </p:ext>
    </p:extLst>
  </p:cSld>
  <p:clrMapOvr>
    <a:masterClrMapping/>
  </p:clrMapOvr>
  <p:transition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415A088E-AD6C-75B0-8DD0-51B0522A64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213FB6AE-4FEF-2C3E-6CCC-0469600EC7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9053935D-CF7C-8A4B-9E87-6454328A32F6}"/>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E074D7D1-D967-EE27-1532-8AD8536D653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105957"/>
            <a:ext cx="7357241" cy="2984938"/>
          </a:xfrm>
        </p:spPr>
        <p:txBody>
          <a:bodyPr>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Queen</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GB" sz="3200" dirty="0">
                <a:solidFill>
                  <a:srgbClr val="005248"/>
                </a:solidFill>
                <a:latin typeface="+mn-lt"/>
              </a:rPr>
              <a:t>A single female bee in a colony that can produce young bees which are usually looked after by other female worker bees</a:t>
            </a:r>
            <a:r>
              <a:rPr lang="en-GB" sz="3600" dirty="0">
                <a:solidFill>
                  <a:srgbClr val="005248"/>
                </a:solidFill>
                <a:latin typeface="+mn-lt"/>
              </a:rPr>
              <a:t>.</a:t>
            </a:r>
            <a:endParaRPr lang="en-US" sz="3600" dirty="0">
              <a:solidFill>
                <a:srgbClr val="005248"/>
              </a:solidFill>
              <a:latin typeface="+mn-lt"/>
              <a:cs typeface="Times New Roman" panose="02020603050405020304" pitchFamily="18" charset="0"/>
            </a:endParaRPr>
          </a:p>
        </p:txBody>
      </p:sp>
      <p:sp>
        <p:nvSpPr>
          <p:cNvPr id="8" name="Title 1">
            <a:extLst>
              <a:ext uri="{FF2B5EF4-FFF2-40B4-BE49-F238E27FC236}">
                <a16:creationId xmlns:a16="http://schemas.microsoft.com/office/drawing/2014/main" id="{DF71748D-E15A-EDB5-4094-1CB0665C5551}"/>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 xmlns:ahyp="http://schemas.microsoft.com/office/drawing/2018/hyperlinkcolor"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3734522457"/>
      </p:ext>
    </p:extLst>
  </p:cSld>
  <p:clrMapOvr>
    <a:masterClrMapping/>
  </p:clrMapOvr>
  <p:transition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8C1D0D27-986F-B502-4698-1F11403C7F7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9E96862C-4B04-4EED-7E7A-D8235A510CC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7F5ECFF1-11D2-1CBA-4619-C600B80EBE9B}"/>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7BAECF0D-5D73-70D6-FACC-502D2EDF0B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1436482"/>
            <a:ext cx="7357241" cy="2984938"/>
          </a:xfrm>
        </p:spPr>
        <p:txBody>
          <a:bodyPr>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Mates</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US" sz="3600" dirty="0">
                <a:solidFill>
                  <a:srgbClr val="005248"/>
                </a:solidFill>
                <a:latin typeface="Calibri" panose="020F0502020204030204" pitchFamily="34" charset="0"/>
                <a:cs typeface="Calibri" panose="020F0502020204030204" pitchFamily="34" charset="0"/>
              </a:rPr>
              <a:t>Breeding partners.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68AEF76E-5BB2-8CCF-F410-89FF364ED76F}"/>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 xmlns:ahyp="http://schemas.microsoft.com/office/drawing/2018/hyperlinkcolor"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574276989"/>
      </p:ext>
    </p:extLst>
  </p:cSld>
  <p:clrMapOvr>
    <a:masterClrMapping/>
  </p:clrMapOvr>
  <p:transition advClick="0">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66AF3EBBFBC847AE94C9E6D4DBFE5E" ma:contentTypeVersion="18" ma:contentTypeDescription="Create a new document." ma:contentTypeScope="" ma:versionID="27e9880d5f2c8da31d1d4682dfc6482e">
  <xsd:schema xmlns:xsd="http://www.w3.org/2001/XMLSchema" xmlns:xs="http://www.w3.org/2001/XMLSchema" xmlns:p="http://schemas.microsoft.com/office/2006/metadata/properties" xmlns:ns2="063f3a3d-d20b-4fbf-aac0-c2acf0e88b5d" xmlns:ns3="2efb450c-4aca-4ff7-b96f-5f698deb2bbd" targetNamespace="http://schemas.microsoft.com/office/2006/metadata/properties" ma:root="true" ma:fieldsID="fef4b5b76789b998f4a83bc2e6032c77" ns2:_="" ns3:_="">
    <xsd:import namespace="063f3a3d-d20b-4fbf-aac0-c2acf0e88b5d"/>
    <xsd:import namespace="2efb450c-4aca-4ff7-b96f-5f698deb2b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ivestatu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f3a3d-d20b-4fbf-aac0-c2acf0e88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ivestatus" ma:index="16" nillable="true" ma:displayName="Live status" ma:description="Update on current location to let rest of the team know" ma:format="Dropdown" ma:internalName="Livestatus">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8afb050-7ef6-49b1-8358-c3283b90a3f0"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fb450c-4aca-4ff7-b96f-5f698deb2b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c7f3170-0cea-4e86-baf7-81030ff84662}" ma:internalName="TaxCatchAll" ma:showField="CatchAllData" ma:web="2efb450c-4aca-4ff7-b96f-5f698deb2b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vestatus xmlns="063f3a3d-d20b-4fbf-aac0-c2acf0e88b5d" xsi:nil="true"/>
    <lcf76f155ced4ddcb4097134ff3c332f xmlns="063f3a3d-d20b-4fbf-aac0-c2acf0e88b5d">
      <Terms xmlns="http://schemas.microsoft.com/office/infopath/2007/PartnerControls"/>
    </lcf76f155ced4ddcb4097134ff3c332f>
    <TaxCatchAll xmlns="2efb450c-4aca-4ff7-b96f-5f698deb2bbd" xsi:nil="true"/>
  </documentManagement>
</p:properties>
</file>

<file path=customXml/itemProps1.xml><?xml version="1.0" encoding="utf-8"?>
<ds:datastoreItem xmlns:ds="http://schemas.openxmlformats.org/officeDocument/2006/customXml" ds:itemID="{9DCB395D-6587-4573-B069-1B35D3DCC1FC}"/>
</file>

<file path=customXml/itemProps2.xml><?xml version="1.0" encoding="utf-8"?>
<ds:datastoreItem xmlns:ds="http://schemas.openxmlformats.org/officeDocument/2006/customXml" ds:itemID="{2766823F-18E9-412E-A8EE-35FBD1EAC886}"/>
</file>

<file path=customXml/itemProps3.xml><?xml version="1.0" encoding="utf-8"?>
<ds:datastoreItem xmlns:ds="http://schemas.openxmlformats.org/officeDocument/2006/customXml" ds:itemID="{0568C9CF-C2FE-41AE-AB40-A1662A403279}"/>
</file>

<file path=docProps/app.xml><?xml version="1.0" encoding="utf-8"?>
<Properties xmlns="http://schemas.openxmlformats.org/officeDocument/2006/extended-properties" xmlns:vt="http://schemas.openxmlformats.org/officeDocument/2006/docPropsVTypes">
  <TotalTime>340</TotalTime>
  <Words>564</Words>
  <Application>Microsoft Office PowerPoint</Application>
  <PresentationFormat>Widescreen</PresentationFormat>
  <Paragraphs>36</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February</vt:lpstr>
      <vt:lpstr>PowerPoint Presentation</vt:lpstr>
      <vt:lpstr>PowerPoint Presentation</vt:lpstr>
      <vt:lpstr>Cocoon Some insects form a sort of bag or envelope around themselves, called a cocoon, while they change from a larva  into an adult insect.</vt:lpstr>
      <vt:lpstr>Larva (Larvae is plural) The active young stage of an insect, usually referring to those insects that go through a stage where the larva looks very different to the adult e.g. caterpillar (larva) and butterfly (adult).</vt:lpstr>
      <vt:lpstr>Nectar Sweet liquid produced in flowers. </vt:lpstr>
      <vt:lpstr>Pollen Dust-like grains, produced by the male parts of the flower.</vt:lpstr>
      <vt:lpstr>Queen A single female bee in a colony that can produce young bees which are usually looked after by other female worker bees.</vt:lpstr>
      <vt:lpstr>Mates Breeding partners. </vt:lpstr>
      <vt:lpstr>Mated When a queen bumblebee has partnered with a male bumblebee to breed.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dc:title>
  <dc:creator>AG Marketing</dc:creator>
  <cp:lastModifiedBy>Jo Elphick</cp:lastModifiedBy>
  <cp:revision>22</cp:revision>
  <dcterms:created xsi:type="dcterms:W3CDTF">2024-04-10T15:56:15Z</dcterms:created>
  <dcterms:modified xsi:type="dcterms:W3CDTF">2024-05-30T07:19:45Z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0x0101000866AF3EBBFBC847AE94C9E6D4DBFE5E</vt:lpwstr>
  </property>
</Properties>
</file>