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01" r:id="rId2"/>
    <p:sldId id="302" r:id="rId3"/>
    <p:sldId id="303" r:id="rId4"/>
    <p:sldId id="304" r:id="rId5"/>
    <p:sldId id="296" r:id="rId6"/>
    <p:sldId id="306" r:id="rId7"/>
    <p:sldId id="30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loyd" initials="JL" lastIdx="3" clrIdx="0">
    <p:extLst>
      <p:ext uri="{19B8F6BF-5375-455C-9EA6-DF929625EA0E}">
        <p15:presenceInfo xmlns:p15="http://schemas.microsoft.com/office/powerpoint/2012/main" userId="S-1-5-21-573514034-4036116226-3480628288-59420" providerId="AD"/>
      </p:ext>
    </p:extLst>
  </p:cmAuthor>
  <p:cmAuthor id="2" name="Hannah Wright" initials="HW" lastIdx="1" clrIdx="1">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E"/>
    <a:srgbClr val="F5D6A4"/>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howGuides="1">
      <p:cViewPr varScale="1">
        <p:scale>
          <a:sx n="80" d="100"/>
          <a:sy n="80" d="100"/>
        </p:scale>
        <p:origin x="62"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84E17-6473-294B-B268-6CD2A6327EFC}"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59A01-F861-C243-AFEF-2A5990D9FEA7}" type="slidenum">
              <a:rPr lang="en-US" smtClean="0"/>
              <a:t>‹#›</a:t>
            </a:fld>
            <a:endParaRPr lang="en-US"/>
          </a:p>
        </p:txBody>
      </p:sp>
    </p:spTree>
    <p:extLst>
      <p:ext uri="{BB962C8B-B14F-4D97-AF65-F5344CB8AC3E}">
        <p14:creationId xmlns:p14="http://schemas.microsoft.com/office/powerpoint/2010/main" val="131835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1</a:t>
            </a:fld>
            <a:endParaRPr lang="en-US"/>
          </a:p>
        </p:txBody>
      </p:sp>
    </p:spTree>
    <p:extLst>
      <p:ext uri="{BB962C8B-B14F-4D97-AF65-F5344CB8AC3E}">
        <p14:creationId xmlns:p14="http://schemas.microsoft.com/office/powerpoint/2010/main" val="17642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1266-A5AF-7703-77E0-05DCAF62D46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8DC0A4-EF32-3E7C-9A12-8A362685C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A26AA9-9A9E-91E9-B0C5-BE187277793E}"/>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95D9D238-B76B-EF6C-2621-0835D8201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B14F8-1B08-0EB6-0DA2-B71E90FD23FB}"/>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70896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C1AD-3341-28DC-97D5-E6D708E399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DBB6947-49E5-762F-ABC9-09AF787C16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8D4C40-D87B-8441-C084-121B26763086}"/>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B72C113B-015B-87E6-70AA-55E3E86E5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ABE0-2517-E14C-6978-ECC9135B44B5}"/>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164460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FE7C0-B961-C51B-953D-BA0E6D8E526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27469B-22DB-B55F-A2FD-1DD36C2AF2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8C6725-5975-8B8C-F480-300EAD9F0466}"/>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2794C22C-E907-0EA8-84B7-93349177B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A11A2-1EB0-7A99-872C-824E5C3C6C63}"/>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58654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92F2-18DB-D348-2A96-FC00E6BC4F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0DFDE3B-627F-6367-9620-38DAC77F0B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2A40C6-5F5A-A796-BC2C-EF2F84EF25FE}"/>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75B0D341-D4BE-9764-3393-61C746562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59270-50D5-41F6-315F-A8742A93640D}"/>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40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D551-0F99-5AD7-2CBF-C5138DD4C7A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F7D6A6-1F2F-FB74-BB72-DC492F0F2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5CD77A-2F04-F9A1-FA66-4258D492F8AF}"/>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024F8040-90A2-B178-4A26-5866C8933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D73C4-27E7-5BAE-9749-829595C5030E}"/>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328458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224E-5773-FC67-E50C-19E9FC065B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C385BE-9F3B-85AD-ADFE-0DD3209623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442106-E6E7-A77E-8425-EB5755793A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CAED92E-7DC0-0365-D6DE-F917597419F1}"/>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6" name="Footer Placeholder 5">
            <a:extLst>
              <a:ext uri="{FF2B5EF4-FFF2-40B4-BE49-F238E27FC236}">
                <a16:creationId xmlns:a16="http://schemas.microsoft.com/office/drawing/2014/main" id="{D4194F90-2832-CAAA-B06A-1E7E8FEF8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3609A-2F44-B49D-E84F-79821BF2139C}"/>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197707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9082-0710-461A-1003-93736218E3B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CE117D-E85B-F7BC-2BA1-471883E10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D96A13-FC53-2FD5-EFB4-4BCE63786B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D7F513-8C15-9AF9-737E-E6D05D31E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7B6EEA-A4EA-6121-6826-C9BB36485F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B30E96F-B0D0-E80B-33BC-07AF6EBB2948}"/>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8" name="Footer Placeholder 7">
            <a:extLst>
              <a:ext uri="{FF2B5EF4-FFF2-40B4-BE49-F238E27FC236}">
                <a16:creationId xmlns:a16="http://schemas.microsoft.com/office/drawing/2014/main" id="{F1BE60DB-50BA-2CD7-6359-FA452BCE6A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07DA92-9BBE-DB7A-633C-AA1BC5E30AFE}"/>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331126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438A-A225-F8D4-9216-E81C162F11A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A84E0A-BFA4-879B-D58F-F9A0980E0B79}"/>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4" name="Footer Placeholder 3">
            <a:extLst>
              <a:ext uri="{FF2B5EF4-FFF2-40B4-BE49-F238E27FC236}">
                <a16:creationId xmlns:a16="http://schemas.microsoft.com/office/drawing/2014/main" id="{727E1575-9D28-EF3A-34C4-62D6A2E190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550EB-1F1A-A6E5-E859-211C95D7DFCB}"/>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188271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E95A-A841-24A5-730D-0F0DE0E073B2}"/>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3" name="Footer Placeholder 2">
            <a:extLst>
              <a:ext uri="{FF2B5EF4-FFF2-40B4-BE49-F238E27FC236}">
                <a16:creationId xmlns:a16="http://schemas.microsoft.com/office/drawing/2014/main" id="{A9FBB0BE-27AB-7F1A-7BBA-0EEE6FCBE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59BBDF-5467-F4B1-BE57-AB01D60CF177}"/>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292694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AEF8-7AA4-7CCB-1630-9B279A7DB4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F3A9BC0-F1E4-F7BE-03AA-1A1885CFE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2EA6A4-137B-DECD-1641-C7CD10624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B622F9-685E-7921-28F1-48AF7CE9262A}"/>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6" name="Footer Placeholder 5">
            <a:extLst>
              <a:ext uri="{FF2B5EF4-FFF2-40B4-BE49-F238E27FC236}">
                <a16:creationId xmlns:a16="http://schemas.microsoft.com/office/drawing/2014/main" id="{CCC01E81-6110-2B84-50A6-56CDAFC4B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44C64-7353-4C74-0325-6E6BB04B0C0F}"/>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348923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B2BB-2391-A927-0343-AF59AD67D4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2D285C-B684-5C2A-5560-28F9EBA7A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F45C-27FF-7D50-AE8E-D0334A73B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E67D87-7374-E72A-5407-F0E954CCE4ED}"/>
              </a:ext>
            </a:extLst>
          </p:cNvPr>
          <p:cNvSpPr>
            <a:spLocks noGrp="1"/>
          </p:cNvSpPr>
          <p:nvPr>
            <p:ph type="dt" sz="half" idx="10"/>
          </p:nvPr>
        </p:nvSpPr>
        <p:spPr/>
        <p:txBody>
          <a:bodyPr/>
          <a:lstStyle/>
          <a:p>
            <a:fld id="{B6C99524-C5BB-2442-B53E-BD359FF4FCDD}" type="datetimeFigureOut">
              <a:rPr lang="en-US" smtClean="0"/>
              <a:t>5/28/2024</a:t>
            </a:fld>
            <a:endParaRPr lang="en-US"/>
          </a:p>
        </p:txBody>
      </p:sp>
      <p:sp>
        <p:nvSpPr>
          <p:cNvPr id="6" name="Footer Placeholder 5">
            <a:extLst>
              <a:ext uri="{FF2B5EF4-FFF2-40B4-BE49-F238E27FC236}">
                <a16:creationId xmlns:a16="http://schemas.microsoft.com/office/drawing/2014/main" id="{265E2A22-2901-A812-7D3E-EAD0A0F1C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2249-0A37-52D7-DF79-DADE4B7B0A59}"/>
              </a:ext>
            </a:extLst>
          </p:cNvPr>
          <p:cNvSpPr>
            <a:spLocks noGrp="1"/>
          </p:cNvSpPr>
          <p:nvPr>
            <p:ph type="sldNum" sz="quarter" idx="12"/>
          </p:nvPr>
        </p:nvSpPr>
        <p:spPr/>
        <p:txBody>
          <a:bodyPr/>
          <a:lstStyle/>
          <a:p>
            <a:fld id="{A874569C-F024-DF4B-816F-D8DB38544912}" type="slidenum">
              <a:rPr lang="en-US" smtClean="0"/>
              <a:t>‹#›</a:t>
            </a:fld>
            <a:endParaRPr lang="en-US"/>
          </a:p>
        </p:txBody>
      </p:sp>
    </p:spTree>
    <p:extLst>
      <p:ext uri="{BB962C8B-B14F-4D97-AF65-F5344CB8AC3E}">
        <p14:creationId xmlns:p14="http://schemas.microsoft.com/office/powerpoint/2010/main" val="135918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A6325B-D124-D3CE-D022-C539C010D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ADD5FD-4B35-4E88-276F-5E2B8326A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B811E0-CEC5-65D7-ABE7-2AD971D10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99524-C5BB-2442-B53E-BD359FF4FCDD}" type="datetimeFigureOut">
              <a:rPr lang="en-US" smtClean="0"/>
              <a:t>5/28/2024</a:t>
            </a:fld>
            <a:endParaRPr lang="en-US"/>
          </a:p>
        </p:txBody>
      </p:sp>
      <p:sp>
        <p:nvSpPr>
          <p:cNvPr id="5" name="Footer Placeholder 4">
            <a:extLst>
              <a:ext uri="{FF2B5EF4-FFF2-40B4-BE49-F238E27FC236}">
                <a16:creationId xmlns:a16="http://schemas.microsoft.com/office/drawing/2014/main" id="{2F1F53FD-F85E-E75B-7C9C-3FDC7FA5F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6E9A6-C4DD-7897-C4BA-1254CA3F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569C-F024-DF4B-816F-D8DB38544912}" type="slidenum">
              <a:rPr lang="en-US" smtClean="0"/>
              <a:t>‹#›</a:t>
            </a:fld>
            <a:endParaRPr lang="en-US"/>
          </a:p>
        </p:txBody>
      </p:sp>
    </p:spTree>
    <p:extLst>
      <p:ext uri="{BB962C8B-B14F-4D97-AF65-F5344CB8AC3E}">
        <p14:creationId xmlns:p14="http://schemas.microsoft.com/office/powerpoint/2010/main" val="2842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5.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6.xml"/><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slide" Target="slide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63FEC4-5640-9DD6-8D8F-1D238EBF8A51}"/>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4" name="Rectangle 3">
            <a:extLst>
              <a:ext uri="{FF2B5EF4-FFF2-40B4-BE49-F238E27FC236}">
                <a16:creationId xmlns:a16="http://schemas.microsoft.com/office/drawing/2014/main" id="{485EF96B-A335-AFD9-ADB4-43EEC3CB569E}"/>
              </a:ext>
            </a:extLst>
          </p:cNvPr>
          <p:cNvSpPr/>
          <p:nvPr/>
        </p:nvSpPr>
        <p:spPr>
          <a:xfrm>
            <a:off x="557086" y="2481837"/>
            <a:ext cx="11386757" cy="362173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774852" y="3719035"/>
            <a:ext cx="5512660" cy="2215991"/>
          </a:xfrm>
          <a:prstGeom prst="rect">
            <a:avLst/>
          </a:prstGeom>
          <a:noFill/>
        </p:spPr>
        <p:txBody>
          <a:bodyPr wrap="square">
            <a:spAutoFit/>
          </a:bodyPr>
          <a:lstStyle/>
          <a:p>
            <a:pPr>
              <a:spcAft>
                <a:spcPts val="600"/>
              </a:spcAft>
            </a:pPr>
            <a:r>
              <a:rPr lang="en-GB" sz="1600" dirty="0">
                <a:solidFill>
                  <a:srgbClr val="005248"/>
                </a:solidFill>
              </a:rPr>
              <a:t>There are over 270 different types of bee in the UK. Some of these bees are solitary and raise young on their own, while others are social and work together to raise young.</a:t>
            </a:r>
          </a:p>
          <a:p>
            <a:pPr>
              <a:spcAft>
                <a:spcPts val="600"/>
              </a:spcAft>
            </a:pPr>
            <a:r>
              <a:rPr lang="en-GB" sz="1600" dirty="0">
                <a:solidFill>
                  <a:srgbClr val="005248"/>
                </a:solidFill>
              </a:rPr>
              <a:t>Over 250 types are solitary bees. Most are only active during spring and summer but the ivy bee can be spotted well into autumn visiting ivy flowers to collect </a:t>
            </a:r>
            <a:r>
              <a:rPr lang="en-GB" sz="1600" b="1" dirty="0">
                <a:solidFill>
                  <a:srgbClr val="005248"/>
                </a:solidFill>
                <a:hlinkClick r:id="rId4" action="ppaction://hlinksldjump">
                  <a:extLst>
                    <a:ext uri="{A12FA001-AC4F-418D-AE19-62706E023703}">
                      <ahyp:hlinkClr xmlns:ahyp="http://schemas.microsoft.com/office/drawing/2018/hyperlinkcolor" xmlns="" val="tx"/>
                    </a:ext>
                  </a:extLst>
                </a:hlinkClick>
              </a:rPr>
              <a:t>pollen</a:t>
            </a:r>
            <a:r>
              <a:rPr lang="en-GB" sz="1600" dirty="0">
                <a:solidFill>
                  <a:srgbClr val="005248"/>
                </a:solidFill>
              </a:rPr>
              <a:t>. Other examples </a:t>
            </a:r>
            <a:br>
              <a:rPr lang="en-GB" sz="1600" dirty="0">
                <a:solidFill>
                  <a:srgbClr val="005248"/>
                </a:solidFill>
              </a:rPr>
            </a:br>
            <a:r>
              <a:rPr lang="en-GB" sz="1600" dirty="0">
                <a:solidFill>
                  <a:srgbClr val="005248"/>
                </a:solidFill>
              </a:rPr>
              <a:t>of solitary bees are red mason bees, wool carder bees and</a:t>
            </a:r>
            <a:br>
              <a:rPr lang="en-GB" sz="1600" dirty="0">
                <a:solidFill>
                  <a:srgbClr val="005248"/>
                </a:solidFill>
              </a:rPr>
            </a:br>
            <a:r>
              <a:rPr lang="en-GB" sz="1600" dirty="0">
                <a:solidFill>
                  <a:srgbClr val="005248"/>
                </a:solidFill>
              </a:rPr>
              <a:t>leaf-cutter bees.</a:t>
            </a:r>
          </a:p>
        </p:txBody>
      </p:sp>
      <p:sp>
        <p:nvSpPr>
          <p:cNvPr id="28" name="Title 1">
            <a:extLst>
              <a:ext uri="{FF2B5EF4-FFF2-40B4-BE49-F238E27FC236}">
                <a16:creationId xmlns:a16="http://schemas.microsoft.com/office/drawing/2014/main" id="{4B1E201D-F4C4-2EE5-EC91-3DB02914757E}"/>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December</a:t>
            </a:r>
          </a:p>
        </p:txBody>
      </p:sp>
      <p:sp>
        <p:nvSpPr>
          <p:cNvPr id="5" name="TextBox 4">
            <a:extLst>
              <a:ext uri="{FF2B5EF4-FFF2-40B4-BE49-F238E27FC236}">
                <a16:creationId xmlns:a16="http://schemas.microsoft.com/office/drawing/2014/main" id="{FD0E2A41-AACF-D08A-C327-703569821340}"/>
              </a:ext>
            </a:extLst>
          </p:cNvPr>
          <p:cNvSpPr txBox="1"/>
          <p:nvPr/>
        </p:nvSpPr>
        <p:spPr>
          <a:xfrm>
            <a:off x="467564" y="1940866"/>
            <a:ext cx="11476280" cy="430887"/>
          </a:xfrm>
          <a:prstGeom prst="rect">
            <a:avLst/>
          </a:prstGeom>
          <a:noFill/>
        </p:spPr>
        <p:txBody>
          <a:bodyPr wrap="square">
            <a:spAutoFit/>
          </a:bodyPr>
          <a:lstStyle/>
          <a:p>
            <a:pPr>
              <a:tabLst>
                <a:tab pos="3905250" algn="l"/>
              </a:tabLst>
            </a:pPr>
            <a:r>
              <a:rPr lang="en-GB" sz="2200" dirty="0">
                <a:solidFill>
                  <a:srgbClr val="005248"/>
                </a:solidFill>
              </a:rPr>
              <a:t>This month most bees are avoiding the cold, hibernating in nests.</a:t>
            </a:r>
          </a:p>
        </p:txBody>
      </p:sp>
      <p:grpSp>
        <p:nvGrpSpPr>
          <p:cNvPr id="9" name="Group 8">
            <a:extLst>
              <a:ext uri="{FF2B5EF4-FFF2-40B4-BE49-F238E27FC236}">
                <a16:creationId xmlns:a16="http://schemas.microsoft.com/office/drawing/2014/main" id="{83E2608E-63E1-6CF5-E4CD-3E8B7AC502F6}"/>
              </a:ext>
            </a:extLst>
          </p:cNvPr>
          <p:cNvGrpSpPr/>
          <p:nvPr/>
        </p:nvGrpSpPr>
        <p:grpSpPr>
          <a:xfrm>
            <a:off x="6287512" y="-2126"/>
            <a:ext cx="4700614" cy="1775195"/>
            <a:chOff x="5076217" y="-2126"/>
            <a:chExt cx="4700614" cy="1775195"/>
          </a:xfrm>
        </p:grpSpPr>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6217" y="-2126"/>
              <a:ext cx="3454400" cy="1775195"/>
            </a:xfrm>
            <a:prstGeom prst="rect">
              <a:avLst/>
            </a:prstGeom>
          </p:spPr>
        </p:pic>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6701938">
              <a:off x="8667921" y="537380"/>
              <a:ext cx="1066800" cy="1151021"/>
            </a:xfrm>
            <a:prstGeom prst="rect">
              <a:avLst/>
            </a:prstGeom>
          </p:spPr>
        </p:pic>
      </p:grpSp>
      <p:pic>
        <p:nvPicPr>
          <p:cNvPr id="8" name="Picture 7">
            <a:extLst>
              <a:ext uri="{FF2B5EF4-FFF2-40B4-BE49-F238E27FC236}">
                <a16:creationId xmlns:a16="http://schemas.microsoft.com/office/drawing/2014/main" id="{2BDBF220-E555-FABA-246B-610AA422244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08297" y="2747894"/>
            <a:ext cx="4942801" cy="3089615"/>
          </a:xfrm>
          <a:prstGeom prst="rect">
            <a:avLst/>
          </a:prstGeom>
        </p:spPr>
      </p:pic>
      <p:sp>
        <p:nvSpPr>
          <p:cNvPr id="10" name="TextBox 9">
            <a:extLst>
              <a:ext uri="{FF2B5EF4-FFF2-40B4-BE49-F238E27FC236}">
                <a16:creationId xmlns:a16="http://schemas.microsoft.com/office/drawing/2014/main" id="{BA2B3828-EBA8-5717-EEA2-1B62EE7DB395}"/>
              </a:ext>
            </a:extLst>
          </p:cNvPr>
          <p:cNvSpPr txBox="1"/>
          <p:nvPr/>
        </p:nvSpPr>
        <p:spPr>
          <a:xfrm>
            <a:off x="774852" y="2777954"/>
            <a:ext cx="5321148" cy="830997"/>
          </a:xfrm>
          <a:prstGeom prst="rect">
            <a:avLst/>
          </a:prstGeom>
          <a:noFill/>
        </p:spPr>
        <p:txBody>
          <a:bodyPr wrap="square">
            <a:spAutoFit/>
          </a:bodyPr>
          <a:lstStyle/>
          <a:p>
            <a:r>
              <a:rPr lang="en-GB" sz="2400" dirty="0">
                <a:solidFill>
                  <a:srgbClr val="005248"/>
                </a:solidFill>
              </a:rPr>
              <a:t>Learn about: how many types</a:t>
            </a:r>
          </a:p>
          <a:p>
            <a:r>
              <a:rPr lang="en-GB" sz="2400" dirty="0">
                <a:solidFill>
                  <a:srgbClr val="005248"/>
                </a:solidFill>
              </a:rPr>
              <a:t>of bees there are in the UK.</a:t>
            </a:r>
          </a:p>
        </p:txBody>
      </p:sp>
      <p:sp>
        <p:nvSpPr>
          <p:cNvPr id="3" name="TextBox 2">
            <a:extLst>
              <a:ext uri="{FF2B5EF4-FFF2-40B4-BE49-F238E27FC236}">
                <a16:creationId xmlns:a16="http://schemas.microsoft.com/office/drawing/2014/main" id="{F97A9111-D683-DAA5-83B8-57629A3D65B9}"/>
              </a:ext>
            </a:extLst>
          </p:cNvPr>
          <p:cNvSpPr txBox="1"/>
          <p:nvPr/>
        </p:nvSpPr>
        <p:spPr>
          <a:xfrm>
            <a:off x="6599343" y="5835642"/>
            <a:ext cx="1677556" cy="215444"/>
          </a:xfrm>
          <a:prstGeom prst="rect">
            <a:avLst/>
          </a:prstGeom>
          <a:noFill/>
        </p:spPr>
        <p:txBody>
          <a:bodyPr wrap="square">
            <a:spAutoFit/>
          </a:bodyPr>
          <a:lstStyle/>
          <a:p>
            <a:r>
              <a:rPr lang="en-GB" sz="800" dirty="0">
                <a:solidFill>
                  <a:srgbClr val="005248"/>
                </a:solidFill>
              </a:rPr>
              <a:t>Honeybee on ivy flower</a:t>
            </a:r>
            <a:endParaRPr lang="en-US" sz="700" dirty="0">
              <a:solidFill>
                <a:srgbClr val="005248"/>
              </a:solidFill>
            </a:endParaRPr>
          </a:p>
        </p:txBody>
      </p:sp>
      <p:pic>
        <p:nvPicPr>
          <p:cNvPr id="12" name="Picture 11">
            <a:hlinkClick r:id="" action="ppaction://hlinkshowjump?jump=nextslide"/>
            <a:extLst>
              <a:ext uri="{FF2B5EF4-FFF2-40B4-BE49-F238E27FC236}">
                <a16:creationId xmlns:a16="http://schemas.microsoft.com/office/drawing/2014/main" id="{898CD803-A742-7890-9D6A-FF211600CE3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3B646EF9-DFC1-2B72-48DA-31CE9202572B}"/>
              </a:ext>
            </a:extLst>
          </p:cNvPr>
          <p:cNvPicPr>
            <a:picLocks noChangeAspect="1"/>
          </p:cNvPicPr>
          <p:nvPr/>
        </p:nvPicPr>
        <p:blipFill>
          <a:blip r:embed="rId9"/>
          <a:srcRect/>
          <a:stretch/>
        </p:blipFill>
        <p:spPr>
          <a:xfrm>
            <a:off x="550863" y="326929"/>
            <a:ext cx="2354381" cy="483775"/>
          </a:xfrm>
          <a:prstGeom prst="rect">
            <a:avLst/>
          </a:prstGeom>
        </p:spPr>
      </p:pic>
    </p:spTree>
    <p:extLst>
      <p:ext uri="{BB962C8B-B14F-4D97-AF65-F5344CB8AC3E}">
        <p14:creationId xmlns:p14="http://schemas.microsoft.com/office/powerpoint/2010/main" val="549647231"/>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0278E23-05EE-B51D-EE3C-F08ECE3F2E1C}"/>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43" name="Rectangle 42">
            <a:extLst>
              <a:ext uri="{FF2B5EF4-FFF2-40B4-BE49-F238E27FC236}">
                <a16:creationId xmlns:a16="http://schemas.microsoft.com/office/drawing/2014/main" id="{7D42F4B6-B1CF-E1ED-996B-022002C773CF}"/>
              </a:ext>
            </a:extLst>
          </p:cNvPr>
          <p:cNvSpPr/>
          <p:nvPr/>
        </p:nvSpPr>
        <p:spPr>
          <a:xfrm>
            <a:off x="555551" y="1344270"/>
            <a:ext cx="11085586" cy="465097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662423" y="2300541"/>
            <a:ext cx="5229613" cy="2631490"/>
          </a:xfrm>
          <a:prstGeom prst="rect">
            <a:avLst/>
          </a:prstGeom>
          <a:noFill/>
        </p:spPr>
        <p:txBody>
          <a:bodyPr wrap="square">
            <a:spAutoFit/>
          </a:bodyPr>
          <a:lstStyle/>
          <a:p>
            <a:pPr>
              <a:spcAft>
                <a:spcPts val="600"/>
              </a:spcAft>
            </a:pPr>
            <a:r>
              <a:rPr lang="en-GB" sz="1600" dirty="0">
                <a:solidFill>
                  <a:srgbClr val="005248"/>
                </a:solidFill>
              </a:rPr>
              <a:t>Most bumblebees and honeybees are social bees. Bumblebees are large and furry and make a deep buzzing sound when they fly. They can be black, red, orange, white, cream and yellow and are often stripey. There are 24 different types of bumblebee in the UK and most live in wild </a:t>
            </a:r>
            <a:r>
              <a:rPr lang="en-GB" sz="1600" b="1" dirty="0">
                <a:solidFill>
                  <a:srgbClr val="005248"/>
                </a:solidFill>
                <a:hlinkClick r:id="rId3" action="ppaction://hlinksldjump">
                  <a:extLst>
                    <a:ext uri="{A12FA001-AC4F-418D-AE19-62706E023703}">
                      <ahyp:hlinkClr xmlns:ahyp="http://schemas.microsoft.com/office/drawing/2018/hyperlinkcolor" xmlns="" val="tx"/>
                    </a:ext>
                  </a:extLst>
                </a:hlinkClick>
              </a:rPr>
              <a:t>colonies</a:t>
            </a:r>
            <a:r>
              <a:rPr lang="en-GB" sz="1600" dirty="0">
                <a:solidFill>
                  <a:srgbClr val="005248"/>
                </a:solidFill>
              </a:rPr>
              <a:t>.</a:t>
            </a:r>
          </a:p>
          <a:p>
            <a:pPr>
              <a:spcAft>
                <a:spcPts val="600"/>
              </a:spcAft>
            </a:pPr>
            <a:r>
              <a:rPr lang="en-GB" sz="1600" dirty="0">
                <a:solidFill>
                  <a:srgbClr val="005248"/>
                </a:solidFill>
              </a:rPr>
              <a:t>There is only one type of honeybee in the UK. Most honeybees live in a </a:t>
            </a:r>
            <a:r>
              <a:rPr lang="en-GB" sz="1600" b="1" dirty="0">
                <a:solidFill>
                  <a:srgbClr val="005248"/>
                </a:solidFill>
                <a:hlinkClick r:id="rId4" action="ppaction://hlinksldjump">
                  <a:extLst>
                    <a:ext uri="{A12FA001-AC4F-418D-AE19-62706E023703}">
                      <ahyp:hlinkClr xmlns:ahyp="http://schemas.microsoft.com/office/drawing/2018/hyperlinkcolor" xmlns="" val="tx"/>
                    </a:ext>
                  </a:extLst>
                </a:hlinkClick>
              </a:rPr>
              <a:t>hive</a:t>
            </a:r>
            <a:r>
              <a:rPr lang="en-GB" sz="1600" dirty="0">
                <a:solidFill>
                  <a:srgbClr val="005248"/>
                </a:solidFill>
              </a:rPr>
              <a:t> where they are looked after by a beekeeper. Honeybees are smaller and less furry than bumblebees, they are mainly yellow and brown. </a:t>
            </a:r>
          </a:p>
        </p:txBody>
      </p:sp>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pic>
        <p:nvPicPr>
          <p:cNvPr id="4" name="Picture 3">
            <a:extLst>
              <a:ext uri="{FF2B5EF4-FFF2-40B4-BE49-F238E27FC236}">
                <a16:creationId xmlns:a16="http://schemas.microsoft.com/office/drawing/2014/main" id="{1EB9D72C-96F0-760A-0B3B-471270CFE7B8}"/>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6096001" y="3778501"/>
            <a:ext cx="5349462" cy="1996657"/>
          </a:xfrm>
          <a:prstGeom prst="rect">
            <a:avLst/>
          </a:prstGeom>
        </p:spPr>
      </p:pic>
      <p:sp>
        <p:nvSpPr>
          <p:cNvPr id="5" name="TextBox 4">
            <a:extLst>
              <a:ext uri="{FF2B5EF4-FFF2-40B4-BE49-F238E27FC236}">
                <a16:creationId xmlns:a16="http://schemas.microsoft.com/office/drawing/2014/main" id="{3E096953-F74C-F1A1-267A-66B69413C671}"/>
              </a:ext>
            </a:extLst>
          </p:cNvPr>
          <p:cNvSpPr txBox="1"/>
          <p:nvPr/>
        </p:nvSpPr>
        <p:spPr>
          <a:xfrm>
            <a:off x="6013539" y="5776630"/>
            <a:ext cx="3110364" cy="215444"/>
          </a:xfrm>
          <a:prstGeom prst="rect">
            <a:avLst/>
          </a:prstGeom>
          <a:noFill/>
        </p:spPr>
        <p:txBody>
          <a:bodyPr wrap="square">
            <a:spAutoFit/>
          </a:bodyPr>
          <a:lstStyle/>
          <a:p>
            <a:r>
              <a:rPr lang="en-GB" sz="800" dirty="0">
                <a:solidFill>
                  <a:srgbClr val="005248"/>
                </a:solidFill>
              </a:rPr>
              <a:t>Hairy-footed flower bee - one of the solitary bees</a:t>
            </a:r>
            <a:endParaRPr lang="en-US" sz="800" dirty="0">
              <a:solidFill>
                <a:srgbClr val="005248"/>
              </a:solidFill>
            </a:endParaRPr>
          </a:p>
        </p:txBody>
      </p:sp>
      <p:pic>
        <p:nvPicPr>
          <p:cNvPr id="6" name="Picture 5">
            <a:extLst>
              <a:ext uri="{FF2B5EF4-FFF2-40B4-BE49-F238E27FC236}">
                <a16:creationId xmlns:a16="http://schemas.microsoft.com/office/drawing/2014/main" id="{31CE4268-4E08-495C-7AED-9528581B87D4}"/>
              </a:ext>
            </a:extLst>
          </p:cNvPr>
          <p:cNvPicPr>
            <a:picLocks/>
          </p:cNvPicPr>
          <p:nvPr/>
        </p:nvPicPr>
        <p:blipFill rotWithShape="1">
          <a:blip r:embed="rId8">
            <a:extLst>
              <a:ext uri="{28A0092B-C50C-407E-A947-70E740481C1C}">
                <a14:useLocalDpi xmlns:a14="http://schemas.microsoft.com/office/drawing/2010/main"/>
              </a:ext>
            </a:extLst>
          </a:blip>
          <a:srcRect/>
          <a:stretch/>
        </p:blipFill>
        <p:spPr>
          <a:xfrm>
            <a:off x="6098344" y="1537029"/>
            <a:ext cx="5349462" cy="1991161"/>
          </a:xfrm>
          <a:prstGeom prst="rect">
            <a:avLst/>
          </a:prstGeom>
        </p:spPr>
      </p:pic>
      <p:sp>
        <p:nvSpPr>
          <p:cNvPr id="8" name="TextBox 7">
            <a:extLst>
              <a:ext uri="{FF2B5EF4-FFF2-40B4-BE49-F238E27FC236}">
                <a16:creationId xmlns:a16="http://schemas.microsoft.com/office/drawing/2014/main" id="{E3FC24FD-3178-8A7C-252E-F938431149EE}"/>
              </a:ext>
            </a:extLst>
          </p:cNvPr>
          <p:cNvSpPr txBox="1"/>
          <p:nvPr/>
        </p:nvSpPr>
        <p:spPr>
          <a:xfrm>
            <a:off x="6013539" y="3508564"/>
            <a:ext cx="1677556" cy="215444"/>
          </a:xfrm>
          <a:prstGeom prst="rect">
            <a:avLst/>
          </a:prstGeom>
          <a:noFill/>
        </p:spPr>
        <p:txBody>
          <a:bodyPr wrap="square">
            <a:spAutoFit/>
          </a:bodyPr>
          <a:lstStyle/>
          <a:p>
            <a:r>
              <a:rPr lang="en-GB" sz="800" dirty="0">
                <a:solidFill>
                  <a:srgbClr val="005248"/>
                </a:solidFill>
              </a:rPr>
              <a:t>A </a:t>
            </a:r>
            <a:r>
              <a:rPr lang="en-GB" sz="800" dirty="0" smtClean="0">
                <a:solidFill>
                  <a:srgbClr val="005248"/>
                </a:solidFill>
              </a:rPr>
              <a:t>tree </a:t>
            </a:r>
            <a:r>
              <a:rPr lang="en-GB" sz="800" dirty="0">
                <a:solidFill>
                  <a:srgbClr val="005248"/>
                </a:solidFill>
              </a:rPr>
              <a:t>bumblebee</a:t>
            </a:r>
            <a:endParaRPr lang="en-US" sz="800" dirty="0">
              <a:solidFill>
                <a:srgbClr val="005248"/>
              </a:solidFill>
            </a:endParaRPr>
          </a:p>
        </p:txBody>
      </p:sp>
      <p:pic>
        <p:nvPicPr>
          <p:cNvPr id="9" name="Picture 8">
            <a:hlinkClick r:id="" action="ppaction://hlinkshowjump?jump=nextslide"/>
            <a:extLst>
              <a:ext uri="{FF2B5EF4-FFF2-40B4-BE49-F238E27FC236}">
                <a16:creationId xmlns:a16="http://schemas.microsoft.com/office/drawing/2014/main" id="{DD1593CD-234E-2854-D944-5A885887F8A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0" name="Picture 9">
            <a:hlinkClick r:id="" action="ppaction://hlinkshowjump?jump=previousslide"/>
            <a:extLst>
              <a:ext uri="{FF2B5EF4-FFF2-40B4-BE49-F238E27FC236}">
                <a16:creationId xmlns:a16="http://schemas.microsoft.com/office/drawing/2014/main" id="{962CD8B8-E08B-41A1-393B-28F53274A373}"/>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6968C05F-9E0B-59A9-2FBD-EFA254D329B7}"/>
              </a:ext>
            </a:extLst>
          </p:cNvPr>
          <p:cNvPicPr>
            <a:picLocks noChangeAspect="1"/>
          </p:cNvPicPr>
          <p:nvPr/>
        </p:nvPicPr>
        <p:blipFill>
          <a:blip r:embed="rId11"/>
          <a:srcRect/>
          <a:stretch/>
        </p:blipFill>
        <p:spPr>
          <a:xfrm>
            <a:off x="550863" y="326929"/>
            <a:ext cx="2354381" cy="483775"/>
          </a:xfrm>
          <a:prstGeom prst="rect">
            <a:avLst/>
          </a:prstGeom>
        </p:spPr>
      </p:pic>
    </p:spTree>
    <p:extLst>
      <p:ext uri="{BB962C8B-B14F-4D97-AF65-F5344CB8AC3E}">
        <p14:creationId xmlns:p14="http://schemas.microsoft.com/office/powerpoint/2010/main" val="875602791"/>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FCDEA9-FE6F-C132-0277-3987C13B47AA}"/>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5" name="Rectangle 4">
            <a:extLst>
              <a:ext uri="{FF2B5EF4-FFF2-40B4-BE49-F238E27FC236}">
                <a16:creationId xmlns:a16="http://schemas.microsoft.com/office/drawing/2014/main" id="{5C76891D-45C7-6D4F-BD30-D45EBCF43D66}"/>
              </a:ext>
            </a:extLst>
          </p:cNvPr>
          <p:cNvSpPr/>
          <p:nvPr/>
        </p:nvSpPr>
        <p:spPr>
          <a:xfrm>
            <a:off x="557087" y="1688957"/>
            <a:ext cx="11061710" cy="441461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BC3845-E8DC-5756-0882-AE838695A74E}"/>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6184896" y="1974553"/>
            <a:ext cx="5143036" cy="3862482"/>
          </a:xfrm>
          <a:prstGeom prst="rect">
            <a:avLst/>
          </a:prstGeom>
        </p:spPr>
      </p:pic>
      <p:sp>
        <p:nvSpPr>
          <p:cNvPr id="8" name="TextBox 7">
            <a:extLst>
              <a:ext uri="{FF2B5EF4-FFF2-40B4-BE49-F238E27FC236}">
                <a16:creationId xmlns:a16="http://schemas.microsoft.com/office/drawing/2014/main" id="{DD67EA50-D93B-7740-A94B-37A26527F2BD}"/>
              </a:ext>
            </a:extLst>
          </p:cNvPr>
          <p:cNvSpPr txBox="1"/>
          <p:nvPr/>
        </p:nvSpPr>
        <p:spPr>
          <a:xfrm>
            <a:off x="825023" y="1974553"/>
            <a:ext cx="5032637" cy="1938992"/>
          </a:xfrm>
          <a:prstGeom prst="rect">
            <a:avLst/>
          </a:prstGeom>
          <a:noFill/>
        </p:spPr>
        <p:txBody>
          <a:bodyPr wrap="square">
            <a:spAutoFit/>
          </a:bodyPr>
          <a:lstStyle/>
          <a:p>
            <a:r>
              <a:rPr lang="en-GB" sz="2000" dirty="0">
                <a:solidFill>
                  <a:srgbClr val="005248"/>
                </a:solidFill>
              </a:rPr>
              <a:t>Learning activity: get together with a partner and see if you can find the answers to these questions.</a:t>
            </a:r>
            <a:br>
              <a:rPr lang="en-GB" sz="2000" dirty="0">
                <a:solidFill>
                  <a:srgbClr val="005248"/>
                </a:solidFill>
              </a:rPr>
            </a:br>
            <a:endParaRPr lang="en-GB" sz="2000" dirty="0">
              <a:solidFill>
                <a:srgbClr val="005248"/>
              </a:solidFill>
            </a:endParaRPr>
          </a:p>
          <a:p>
            <a:r>
              <a:rPr lang="en-GB" sz="2000" dirty="0">
                <a:solidFill>
                  <a:srgbClr val="005248"/>
                </a:solidFill>
              </a:rPr>
              <a:t>Quiz</a:t>
            </a:r>
          </a:p>
          <a:p>
            <a:endParaRPr lang="en-GB" sz="2000" dirty="0">
              <a:solidFill>
                <a:srgbClr val="005248"/>
              </a:solidFill>
            </a:endParaRPr>
          </a:p>
        </p:txBody>
      </p:sp>
      <p:grpSp>
        <p:nvGrpSpPr>
          <p:cNvPr id="26" name="Group 25">
            <a:extLst>
              <a:ext uri="{FF2B5EF4-FFF2-40B4-BE49-F238E27FC236}">
                <a16:creationId xmlns:a16="http://schemas.microsoft.com/office/drawing/2014/main" id="{095CA6A8-97CC-1A3E-A98F-6A9AEB3A5C33}"/>
              </a:ext>
            </a:extLst>
          </p:cNvPr>
          <p:cNvGrpSpPr/>
          <p:nvPr/>
        </p:nvGrpSpPr>
        <p:grpSpPr>
          <a:xfrm flipH="1">
            <a:off x="6773156" y="-3920"/>
            <a:ext cx="3941623" cy="1283084"/>
            <a:chOff x="850595" y="4710774"/>
            <a:chExt cx="3170187" cy="1031965"/>
          </a:xfrm>
        </p:grpSpPr>
        <p:pic>
          <p:nvPicPr>
            <p:cNvPr id="23" name="Picture 22">
              <a:extLst>
                <a:ext uri="{FF2B5EF4-FFF2-40B4-BE49-F238E27FC236}">
                  <a16:creationId xmlns:a16="http://schemas.microsoft.com/office/drawing/2014/main" id="{4CB543B8-4205-BD33-D11C-A95B3838F7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850595" y="4710774"/>
              <a:ext cx="2308049" cy="1031965"/>
            </a:xfrm>
            <a:prstGeom prst="rect">
              <a:avLst/>
            </a:prstGeom>
          </p:spPr>
        </p:pic>
        <p:pic>
          <p:nvPicPr>
            <p:cNvPr id="25" name="Picture 24">
              <a:extLst>
                <a:ext uri="{FF2B5EF4-FFF2-40B4-BE49-F238E27FC236}">
                  <a16:creationId xmlns:a16="http://schemas.microsoft.com/office/drawing/2014/main" id="{589C16BC-8C1F-50F5-B691-94F8F271F63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3279866" y="4895454"/>
              <a:ext cx="712780" cy="769052"/>
            </a:xfrm>
            <a:prstGeom prst="rect">
              <a:avLst/>
            </a:prstGeom>
          </p:spPr>
        </p:pic>
      </p:grpSp>
      <p:sp>
        <p:nvSpPr>
          <p:cNvPr id="10" name="TextBox 9">
            <a:extLst>
              <a:ext uri="{FF2B5EF4-FFF2-40B4-BE49-F238E27FC236}">
                <a16:creationId xmlns:a16="http://schemas.microsoft.com/office/drawing/2014/main" id="{537FEE45-3C80-25F5-555C-9DE5889FCB68}"/>
              </a:ext>
            </a:extLst>
          </p:cNvPr>
          <p:cNvSpPr txBox="1"/>
          <p:nvPr/>
        </p:nvSpPr>
        <p:spPr>
          <a:xfrm>
            <a:off x="6099074" y="5831892"/>
            <a:ext cx="3474057" cy="215444"/>
          </a:xfrm>
          <a:prstGeom prst="rect">
            <a:avLst/>
          </a:prstGeom>
          <a:noFill/>
        </p:spPr>
        <p:txBody>
          <a:bodyPr wrap="square" rtlCol="0">
            <a:spAutoFit/>
          </a:bodyPr>
          <a:lstStyle/>
          <a:p>
            <a:r>
              <a:rPr lang="en-GB" sz="800" dirty="0">
                <a:solidFill>
                  <a:srgbClr val="005248"/>
                </a:solidFill>
              </a:rPr>
              <a:t>A leafcutter bee</a:t>
            </a:r>
            <a:endParaRPr lang="en-GB" sz="800" baseline="-25000" dirty="0">
              <a:solidFill>
                <a:srgbClr val="005248"/>
              </a:solidFill>
            </a:endParaRPr>
          </a:p>
        </p:txBody>
      </p:sp>
      <p:sp>
        <p:nvSpPr>
          <p:cNvPr id="4" name="TextBox 3">
            <a:extLst>
              <a:ext uri="{FF2B5EF4-FFF2-40B4-BE49-F238E27FC236}">
                <a16:creationId xmlns:a16="http://schemas.microsoft.com/office/drawing/2014/main" id="{D85958D1-D656-3C34-AF62-72EBB7AA9128}"/>
              </a:ext>
            </a:extLst>
          </p:cNvPr>
          <p:cNvSpPr txBox="1"/>
          <p:nvPr/>
        </p:nvSpPr>
        <p:spPr>
          <a:xfrm>
            <a:off x="825023" y="3612487"/>
            <a:ext cx="5182082" cy="2082621"/>
          </a:xfrm>
          <a:prstGeom prst="rect">
            <a:avLst/>
          </a:prstGeom>
          <a:noFill/>
        </p:spPr>
        <p:txBody>
          <a:bodyPr wrap="square">
            <a:spAutoFit/>
          </a:bodyPr>
          <a:lstStyle/>
          <a:p>
            <a:pPr marL="342900" indent="-342900">
              <a:spcAft>
                <a:spcPts val="800"/>
              </a:spcAft>
              <a:buFont typeface="+mj-lt"/>
              <a:buAutoNum type="arabicPeriod"/>
            </a:pPr>
            <a:r>
              <a:rPr lang="en-GB" sz="1600" dirty="0">
                <a:solidFill>
                  <a:srgbClr val="005248"/>
                </a:solidFill>
              </a:rPr>
              <a:t>How many types of bee are there in the UK?</a:t>
            </a:r>
          </a:p>
          <a:p>
            <a:pPr marL="342900" indent="-342900">
              <a:spcAft>
                <a:spcPts val="800"/>
              </a:spcAft>
              <a:buFont typeface="+mj-lt"/>
              <a:buAutoNum type="arabicPeriod"/>
            </a:pPr>
            <a:r>
              <a:rPr lang="en-GB" sz="1600" dirty="0">
                <a:solidFill>
                  <a:srgbClr val="005248"/>
                </a:solidFill>
              </a:rPr>
              <a:t>What are bees that work together to raise young called? </a:t>
            </a:r>
          </a:p>
          <a:p>
            <a:pPr marL="342900" indent="-342900">
              <a:spcAft>
                <a:spcPts val="800"/>
              </a:spcAft>
              <a:buFont typeface="+mj-lt"/>
              <a:buAutoNum type="arabicPeriod"/>
            </a:pPr>
            <a:r>
              <a:rPr lang="en-GB" sz="1600" dirty="0">
                <a:solidFill>
                  <a:srgbClr val="005248"/>
                </a:solidFill>
              </a:rPr>
              <a:t>What colour are bumblebees?</a:t>
            </a:r>
          </a:p>
          <a:p>
            <a:pPr marL="342900" indent="-342900">
              <a:spcAft>
                <a:spcPts val="800"/>
              </a:spcAft>
              <a:buFont typeface="+mj-lt"/>
              <a:buAutoNum type="arabicPeriod"/>
            </a:pPr>
            <a:r>
              <a:rPr lang="en-GB" sz="1600" dirty="0">
                <a:solidFill>
                  <a:srgbClr val="005248"/>
                </a:solidFill>
              </a:rPr>
              <a:t>How many types of bumblebee are there in the UK?</a:t>
            </a:r>
          </a:p>
          <a:p>
            <a:pPr marL="342900" indent="-342900">
              <a:spcAft>
                <a:spcPts val="800"/>
              </a:spcAft>
              <a:buFont typeface="+mj-lt"/>
              <a:buAutoNum type="arabicPeriod"/>
            </a:pPr>
            <a:r>
              <a:rPr lang="en-GB" sz="1600" dirty="0">
                <a:solidFill>
                  <a:srgbClr val="005248"/>
                </a:solidFill>
              </a:rPr>
              <a:t>How many types of honeybee are there in the UK?</a:t>
            </a:r>
          </a:p>
          <a:p>
            <a:pPr>
              <a:spcAft>
                <a:spcPts val="800"/>
              </a:spcAft>
            </a:pPr>
            <a:r>
              <a:rPr lang="en-GB" sz="1600" b="1" dirty="0">
                <a:solidFill>
                  <a:srgbClr val="005248"/>
                </a:solidFill>
                <a:hlinkClick r:id="rId6" action="ppaction://hlinksldjump">
                  <a:extLst>
                    <a:ext uri="{A12FA001-AC4F-418D-AE19-62706E023703}">
                      <ahyp:hlinkClr xmlns:ahyp="http://schemas.microsoft.com/office/drawing/2018/hyperlinkcolor" xmlns="" val="tx"/>
                    </a:ext>
                  </a:extLst>
                </a:hlinkClick>
              </a:rPr>
              <a:t>Answers</a:t>
            </a:r>
            <a:endParaRPr lang="en-GB" sz="1600" b="1" dirty="0">
              <a:solidFill>
                <a:srgbClr val="005248"/>
              </a:solidFill>
            </a:endParaRPr>
          </a:p>
        </p:txBody>
      </p:sp>
      <p:pic>
        <p:nvPicPr>
          <p:cNvPr id="12" name="Picture 11">
            <a:hlinkClick r:id="" action="ppaction://hlinkshowjump?jump=nextslide"/>
            <a:extLst>
              <a:ext uri="{FF2B5EF4-FFF2-40B4-BE49-F238E27FC236}">
                <a16:creationId xmlns:a16="http://schemas.microsoft.com/office/drawing/2014/main" id="{00E07AC8-1EB0-1D86-05CD-2FAB8D719BD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3" name="Picture 12">
            <a:hlinkClick r:id="" action="ppaction://hlinkshowjump?jump=previousslide"/>
            <a:extLst>
              <a:ext uri="{FF2B5EF4-FFF2-40B4-BE49-F238E27FC236}">
                <a16:creationId xmlns:a16="http://schemas.microsoft.com/office/drawing/2014/main" id="{9096C188-8677-EFC2-0A4F-C7D550FB929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17821F26-4B1D-35EB-710D-BE0EDCA8CF6E}"/>
              </a:ext>
            </a:extLst>
          </p:cNvPr>
          <p:cNvPicPr>
            <a:picLocks noChangeAspect="1"/>
          </p:cNvPicPr>
          <p:nvPr/>
        </p:nvPicPr>
        <p:blipFill>
          <a:blip r:embed="rId9"/>
          <a:srcRect/>
          <a:stretch/>
        </p:blipFill>
        <p:spPr>
          <a:xfrm>
            <a:off x="550863" y="326929"/>
            <a:ext cx="2354381" cy="483775"/>
          </a:xfrm>
          <a:prstGeom prst="rect">
            <a:avLst/>
          </a:prstGeom>
        </p:spPr>
      </p:pic>
    </p:spTree>
    <p:extLst>
      <p:ext uri="{BB962C8B-B14F-4D97-AF65-F5344CB8AC3E}">
        <p14:creationId xmlns:p14="http://schemas.microsoft.com/office/powerpoint/2010/main" val="3626081742"/>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4" y="1679297"/>
            <a:ext cx="7045944" cy="3499405"/>
          </a:xfrm>
        </p:spPr>
        <p:txBody>
          <a:bodyPr anchor="t">
            <a:normAutofit fontScale="90000"/>
          </a:bodyPr>
          <a:lstStyle/>
          <a:p>
            <a:pPr algn="l">
              <a:lnSpc>
                <a:spcPct val="150000"/>
              </a:lnSpc>
              <a:spcAft>
                <a:spcPts val="2000"/>
              </a:spcAft>
            </a:pPr>
            <a:r>
              <a:rPr lang="en-US" sz="4800" dirty="0">
                <a:solidFill>
                  <a:srgbClr val="005248"/>
                </a:solidFill>
                <a:latin typeface="Times New Roman" panose="02020603050405020304" pitchFamily="18" charset="0"/>
                <a:cs typeface="Times New Roman" panose="02020603050405020304" pitchFamily="18" charset="0"/>
              </a:rPr>
              <a:t>Quiz answers</a:t>
            </a:r>
            <a:br>
              <a:rPr lang="en-US" sz="4800" dirty="0">
                <a:solidFill>
                  <a:srgbClr val="005248"/>
                </a:solidFill>
                <a:latin typeface="Times New Roman" panose="02020603050405020304" pitchFamily="18" charset="0"/>
                <a:cs typeface="Times New Roman" panose="02020603050405020304" pitchFamily="18" charset="0"/>
              </a:rPr>
            </a:br>
            <a:r>
              <a:rPr lang="en-GB" sz="2200" dirty="0">
                <a:solidFill>
                  <a:srgbClr val="005248"/>
                </a:solidFill>
                <a:latin typeface="+mn-lt"/>
              </a:rPr>
              <a:t>1. There are 270 different types of bees</a:t>
            </a:r>
            <a:r>
              <a:rPr lang="en-GB" sz="2200" baseline="0" dirty="0">
                <a:solidFill>
                  <a:srgbClr val="005248"/>
                </a:solidFill>
                <a:latin typeface="+mn-lt"/>
              </a:rPr>
              <a:t> in the </a:t>
            </a:r>
            <a:r>
              <a:rPr lang="en-GB" sz="2200" baseline="0" dirty="0" smtClean="0">
                <a:solidFill>
                  <a:srgbClr val="005248"/>
                </a:solidFill>
                <a:latin typeface="+mn-lt"/>
              </a:rPr>
              <a:t>UK.</a:t>
            </a:r>
            <a:r>
              <a:rPr lang="en-GB" sz="2200" baseline="0" dirty="0">
                <a:solidFill>
                  <a:srgbClr val="005248"/>
                </a:solidFill>
                <a:latin typeface="+mn-lt"/>
              </a:rPr>
              <a:t/>
            </a:r>
            <a:br>
              <a:rPr lang="en-GB" sz="2200" baseline="0" dirty="0">
                <a:solidFill>
                  <a:srgbClr val="005248"/>
                </a:solidFill>
                <a:latin typeface="+mn-lt"/>
              </a:rPr>
            </a:br>
            <a:r>
              <a:rPr lang="en-GB" sz="2200" dirty="0">
                <a:solidFill>
                  <a:srgbClr val="005248"/>
                </a:solidFill>
                <a:latin typeface="+mn-lt"/>
              </a:rPr>
              <a:t>2. </a:t>
            </a:r>
            <a:r>
              <a:rPr lang="en-GB" sz="2200" baseline="0" dirty="0">
                <a:solidFill>
                  <a:srgbClr val="005248"/>
                </a:solidFill>
                <a:latin typeface="+mn-lt"/>
              </a:rPr>
              <a:t>Bees that like to live with other bees are called social </a:t>
            </a:r>
            <a:r>
              <a:rPr lang="en-GB" sz="2200" baseline="0" dirty="0" smtClean="0">
                <a:solidFill>
                  <a:srgbClr val="005248"/>
                </a:solidFill>
                <a:latin typeface="+mn-lt"/>
              </a:rPr>
              <a:t>bees.</a:t>
            </a:r>
            <a:r>
              <a:rPr lang="en-GB" sz="2200" baseline="0" dirty="0">
                <a:solidFill>
                  <a:srgbClr val="005248"/>
                </a:solidFill>
                <a:latin typeface="+mn-lt"/>
              </a:rPr>
              <a:t/>
            </a:r>
            <a:br>
              <a:rPr lang="en-GB" sz="2200" baseline="0" dirty="0">
                <a:solidFill>
                  <a:srgbClr val="005248"/>
                </a:solidFill>
                <a:latin typeface="+mn-lt"/>
              </a:rPr>
            </a:br>
            <a:r>
              <a:rPr lang="en-GB" sz="2200" baseline="0" dirty="0">
                <a:solidFill>
                  <a:srgbClr val="005248"/>
                </a:solidFill>
                <a:latin typeface="+mn-lt"/>
              </a:rPr>
              <a:t>3. </a:t>
            </a:r>
            <a:r>
              <a:rPr lang="en-GB" sz="2200" dirty="0">
                <a:solidFill>
                  <a:srgbClr val="005248"/>
                </a:solidFill>
                <a:latin typeface="+mn-lt"/>
              </a:rPr>
              <a:t>Black, red, orange, white, cream and </a:t>
            </a:r>
            <a:r>
              <a:rPr lang="en-GB" sz="2200" dirty="0" smtClean="0">
                <a:solidFill>
                  <a:srgbClr val="005248"/>
                </a:solidFill>
                <a:latin typeface="+mn-lt"/>
              </a:rPr>
              <a:t>yellow.</a:t>
            </a:r>
            <a:r>
              <a:rPr lang="en-GB" sz="2200" dirty="0">
                <a:solidFill>
                  <a:srgbClr val="005248"/>
                </a:solidFill>
                <a:latin typeface="+mn-lt"/>
              </a:rPr>
              <a:t/>
            </a:r>
            <a:br>
              <a:rPr lang="en-GB" sz="2200" dirty="0">
                <a:solidFill>
                  <a:srgbClr val="005248"/>
                </a:solidFill>
                <a:latin typeface="+mn-lt"/>
              </a:rPr>
            </a:br>
            <a:r>
              <a:rPr lang="en-GB" sz="2200" dirty="0">
                <a:solidFill>
                  <a:srgbClr val="005248"/>
                </a:solidFill>
                <a:latin typeface="+mn-lt"/>
              </a:rPr>
              <a:t>4. </a:t>
            </a:r>
            <a:r>
              <a:rPr lang="en-GB" sz="2200" baseline="0" dirty="0">
                <a:solidFill>
                  <a:srgbClr val="005248"/>
                </a:solidFill>
                <a:latin typeface="+mn-lt"/>
              </a:rPr>
              <a:t>There are 24 types of bumblebee in the </a:t>
            </a:r>
            <a:r>
              <a:rPr lang="en-GB" sz="2200" baseline="0" dirty="0" smtClean="0">
                <a:solidFill>
                  <a:srgbClr val="005248"/>
                </a:solidFill>
                <a:latin typeface="+mn-lt"/>
              </a:rPr>
              <a:t>UK.</a:t>
            </a:r>
            <a:r>
              <a:rPr lang="en-GB" sz="2200" baseline="0" dirty="0">
                <a:solidFill>
                  <a:srgbClr val="005248"/>
                </a:solidFill>
                <a:latin typeface="+mn-lt"/>
              </a:rPr>
              <a:t/>
            </a:r>
            <a:br>
              <a:rPr lang="en-GB" sz="2200" baseline="0" dirty="0">
                <a:solidFill>
                  <a:srgbClr val="005248"/>
                </a:solidFill>
                <a:latin typeface="+mn-lt"/>
              </a:rPr>
            </a:br>
            <a:r>
              <a:rPr lang="en-GB" sz="2200" baseline="0" dirty="0">
                <a:solidFill>
                  <a:srgbClr val="005248"/>
                </a:solidFill>
                <a:latin typeface="+mn-lt"/>
              </a:rPr>
              <a:t>5. There is only one type of </a:t>
            </a:r>
            <a:r>
              <a:rPr lang="en-GB" sz="2200" baseline="0" dirty="0" smtClean="0">
                <a:solidFill>
                  <a:srgbClr val="005248"/>
                </a:solidFill>
                <a:latin typeface="+mn-lt"/>
              </a:rPr>
              <a:t>honeybee.</a:t>
            </a:r>
            <a:r>
              <a:rPr lang="en-GB" sz="800" baseline="0" dirty="0"/>
              <a:t/>
            </a:r>
            <a:br>
              <a:rPr lang="en-GB" sz="800" baseline="0" dirty="0"/>
            </a:br>
            <a:r>
              <a:rPr lang="en-GB" sz="2200" baseline="0" dirty="0">
                <a:solidFill>
                  <a:srgbClr val="005248"/>
                </a:solidFill>
                <a:latin typeface="+mn-lt"/>
              </a:rPr>
              <a:t/>
            </a:r>
            <a:br>
              <a:rPr lang="en-GB" sz="2200" baseline="0" dirty="0">
                <a:solidFill>
                  <a:srgbClr val="005248"/>
                </a:solidFill>
                <a:latin typeface="+mn-lt"/>
              </a:rPr>
            </a:br>
            <a:r>
              <a:rPr lang="en-GB" sz="2200" baseline="0" dirty="0">
                <a:solidFill>
                  <a:srgbClr val="005248"/>
                </a:solidFill>
                <a:latin typeface="+mn-lt"/>
              </a:rPr>
              <a:t/>
            </a:r>
            <a:br>
              <a:rPr lang="en-GB" sz="2200" baseline="0" dirty="0">
                <a:solidFill>
                  <a:srgbClr val="005248"/>
                </a:solidFill>
                <a:latin typeface="+mn-lt"/>
              </a:rPr>
            </a:br>
            <a:r>
              <a:rPr lang="en-GB" sz="2000" dirty="0"/>
              <a:t/>
            </a:r>
            <a:br>
              <a:rPr lang="en-GB" sz="2000" dirty="0"/>
            </a:br>
            <a:r>
              <a:rPr lang="en-GB" sz="2000" baseline="0" dirty="0">
                <a:latin typeface="+mn-lt"/>
              </a:rPr>
              <a:t/>
            </a:r>
            <a:br>
              <a:rPr lang="en-GB" sz="2000" baseline="0" dirty="0">
                <a:latin typeface="+mn-lt"/>
              </a:rPr>
            </a:br>
            <a:endParaRPr lang="en-US" sz="20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4EE581C6-DD56-EF3C-35FC-0312315C3045}"/>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925452372"/>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094028"/>
            <a:ext cx="7357241" cy="2984938"/>
          </a:xfrm>
        </p:spPr>
        <p:txBody>
          <a:bodyPr>
            <a:normAutofit/>
          </a:bodyPr>
          <a:lstStyle/>
          <a:p>
            <a:pPr algn="l"/>
            <a:r>
              <a:rPr lang="en-US" dirty="0">
                <a:solidFill>
                  <a:srgbClr val="005248"/>
                </a:solidFill>
                <a:latin typeface="Times New Roman" panose="02020603050405020304" pitchFamily="18" charset="0"/>
                <a:cs typeface="Times New Roman" panose="02020603050405020304" pitchFamily="18" charset="0"/>
              </a:rPr>
              <a:t>Pollen</a:t>
            </a:r>
            <a:br>
              <a:rPr lang="en-US" dirty="0">
                <a:solidFill>
                  <a:srgbClr val="005248"/>
                </a:solidFill>
                <a:latin typeface="Times New Roman" panose="02020603050405020304" pitchFamily="18" charset="0"/>
                <a:cs typeface="Times New Roman" panose="02020603050405020304" pitchFamily="18" charset="0"/>
              </a:rPr>
            </a:br>
            <a:r>
              <a:rPr lang="en-GB" sz="4000" kern="1200" dirty="0" smtClean="0">
                <a:solidFill>
                  <a:srgbClr val="005248"/>
                </a:solidFill>
                <a:effectLst/>
                <a:latin typeface="+mn-lt"/>
                <a:ea typeface="+mn-ea"/>
                <a:cs typeface="+mn-cs"/>
              </a:rPr>
              <a:t>Dust-like </a:t>
            </a:r>
            <a:r>
              <a:rPr lang="en-GB" sz="4000" kern="1200" dirty="0">
                <a:solidFill>
                  <a:srgbClr val="005248"/>
                </a:solidFill>
                <a:effectLst/>
                <a:latin typeface="+mn-lt"/>
                <a:ea typeface="+mn-ea"/>
                <a:cs typeface="+mn-cs"/>
              </a:rPr>
              <a:t>grains, </a:t>
            </a:r>
            <a:r>
              <a:rPr lang="en-GB" sz="4000" kern="1200" dirty="0" smtClean="0">
                <a:solidFill>
                  <a:srgbClr val="005248"/>
                </a:solidFill>
                <a:effectLst/>
                <a:latin typeface="+mn-lt"/>
                <a:ea typeface="+mn-ea"/>
                <a:cs typeface="+mn-cs"/>
              </a:rPr>
              <a:t>produced by the </a:t>
            </a:r>
            <a:r>
              <a:rPr lang="en-GB" sz="4000" kern="1200" dirty="0">
                <a:solidFill>
                  <a:srgbClr val="005248"/>
                </a:solidFill>
                <a:effectLst/>
                <a:latin typeface="+mn-lt"/>
                <a:ea typeface="+mn-ea"/>
                <a:cs typeface="+mn-cs"/>
              </a:rPr>
              <a:t>male </a:t>
            </a:r>
            <a:r>
              <a:rPr lang="en-GB" sz="4000" kern="1200" dirty="0" smtClean="0">
                <a:solidFill>
                  <a:srgbClr val="005248"/>
                </a:solidFill>
                <a:effectLst/>
                <a:latin typeface="+mn-lt"/>
                <a:ea typeface="+mn-ea"/>
                <a:cs typeface="+mn-cs"/>
              </a:rPr>
              <a:t>parts </a:t>
            </a:r>
            <a:r>
              <a:rPr lang="en-GB" sz="4000" kern="1200" dirty="0">
                <a:solidFill>
                  <a:srgbClr val="005248"/>
                </a:solidFill>
                <a:effectLst/>
                <a:latin typeface="+mn-lt"/>
                <a:ea typeface="+mn-ea"/>
                <a:cs typeface="+mn-cs"/>
              </a:rPr>
              <a:t>of the </a:t>
            </a:r>
            <a:r>
              <a:rPr lang="en-GB" sz="4000" kern="1200" dirty="0" smtClean="0">
                <a:solidFill>
                  <a:srgbClr val="005248"/>
                </a:solidFill>
                <a:effectLst/>
                <a:latin typeface="+mn-lt"/>
                <a:ea typeface="+mn-ea"/>
                <a:cs typeface="+mn-cs"/>
              </a:rPr>
              <a:t>flower</a:t>
            </a:r>
            <a:r>
              <a:rPr lang="en-US" sz="4000" dirty="0" smtClean="0">
                <a:solidFill>
                  <a:srgbClr val="005248"/>
                </a:solidFill>
                <a:latin typeface="Calibri" panose="020F0502020204030204" pitchFamily="34" charset="0"/>
                <a:cs typeface="Calibri" panose="020F0502020204030204" pitchFamily="34" charset="0"/>
              </a:rPr>
              <a:t>.</a:t>
            </a:r>
            <a:r>
              <a:rPr lang="en-US" sz="4000" dirty="0">
                <a:solidFill>
                  <a:srgbClr val="005248"/>
                </a:solidFill>
                <a:latin typeface="Times New Roman" panose="02020603050405020304" pitchFamily="18" charset="0"/>
                <a:cs typeface="Times New Roman" panose="02020603050405020304" pitchFamily="18" charset="0"/>
              </a:rPr>
              <a:t/>
            </a:r>
            <a:br>
              <a:rPr lang="en-US" sz="4000" dirty="0">
                <a:solidFill>
                  <a:srgbClr val="005248"/>
                </a:solidFill>
                <a:latin typeface="Times New Roman" panose="02020603050405020304" pitchFamily="18" charset="0"/>
                <a:cs typeface="Times New Roman" panose="02020603050405020304" pitchFamily="18" charset="0"/>
              </a:rPr>
            </a:br>
            <a:endParaRPr lang="en-US" sz="4000"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67BD9E5-B33F-CD04-2668-C60BA3DE92A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336486013"/>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3085960"/>
            <a:ext cx="9158092" cy="2984938"/>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Colonies</a:t>
            </a:r>
            <a:br>
              <a:rPr lang="en-US" dirty="0">
                <a:solidFill>
                  <a:srgbClr val="005248"/>
                </a:solidFill>
                <a:latin typeface="Times New Roman" panose="02020603050405020304" pitchFamily="18" charset="0"/>
                <a:cs typeface="Times New Roman" panose="02020603050405020304" pitchFamily="18" charset="0"/>
              </a:rPr>
            </a:br>
            <a:r>
              <a:rPr lang="en-GB" sz="4000" dirty="0">
                <a:solidFill>
                  <a:srgbClr val="005248"/>
                </a:solidFill>
                <a:latin typeface="+mn-lt"/>
              </a:rPr>
              <a:t>Large groups of one type of animal that are living and working together. Social bees lives in colonies, including honeybees and most bumblebees. Honeybee colonies are given the specific term ‘hive’ or ‘beehive’</a:t>
            </a:r>
            <a:r>
              <a:rPr lang="en-US" sz="4000" dirty="0">
                <a:solidFill>
                  <a:srgbClr val="005248"/>
                </a:solidFill>
                <a:latin typeface="+mn-lt"/>
                <a:cs typeface="Calibri" panose="020F0502020204030204" pitchFamily="34" charset="0"/>
              </a:rPr>
              <a:t>.</a:t>
            </a:r>
            <a:r>
              <a:rPr lang="en-US" sz="4000" dirty="0">
                <a:solidFill>
                  <a:srgbClr val="005248"/>
                </a:solidFill>
                <a:latin typeface="+mn-lt"/>
                <a:cs typeface="Times New Roman" panose="02020603050405020304" pitchFamily="18" charset="0"/>
              </a:rPr>
              <a:t/>
            </a:r>
            <a:br>
              <a:rPr lang="en-US" sz="4000" dirty="0">
                <a:solidFill>
                  <a:srgbClr val="005248"/>
                </a:solidFill>
                <a:latin typeface="+mn-lt"/>
                <a:cs typeface="Times New Roman" panose="02020603050405020304" pitchFamily="18" charset="0"/>
              </a:rPr>
            </a:br>
            <a:endParaRPr lang="en-US" sz="40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C67BD9E5-B33F-CD04-2668-C60BA3DE92A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742971463"/>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594426"/>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Hive</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A structure where honeybees live and raise their young</a:t>
            </a:r>
            <a:r>
              <a:rPr lang="en-US" sz="3600" dirty="0">
                <a:solidFill>
                  <a:srgbClr val="005248"/>
                </a:solidFill>
                <a:latin typeface="+mn-lt"/>
                <a:cs typeface="Calibri" panose="020F0502020204030204" pitchFamily="34" charset="0"/>
              </a:rPr>
              <a:t>.</a:t>
            </a:r>
            <a:r>
              <a:rPr lang="en-US" sz="3600" dirty="0">
                <a:solidFill>
                  <a:srgbClr val="005248"/>
                </a:solidFill>
                <a:latin typeface="Times New Roman" panose="02020603050405020304" pitchFamily="18" charset="0"/>
                <a:cs typeface="Times New Roman" panose="02020603050405020304" pitchFamily="18" charset="0"/>
              </a:rPr>
              <a:t/>
            </a:r>
            <a:br>
              <a:rPr lang="en-US" sz="3600" dirty="0">
                <a:solidFill>
                  <a:srgbClr val="005248"/>
                </a:solidFill>
                <a:latin typeface="Times New Roman" panose="02020603050405020304" pitchFamily="18" charset="0"/>
                <a:cs typeface="Times New Roman" panose="02020603050405020304" pitchFamily="18" charset="0"/>
              </a:rPr>
            </a:br>
            <a:endParaRPr lang="en-US" sz="3600"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67BD9E5-B33F-CD04-2668-C60BA3DE92A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499049617"/>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B10EE4BF-8C10-4D75-93A3-CE2BF477A8A4}"/>
</file>

<file path=customXml/itemProps2.xml><?xml version="1.0" encoding="utf-8"?>
<ds:datastoreItem xmlns:ds="http://schemas.openxmlformats.org/officeDocument/2006/customXml" ds:itemID="{F8508011-FADA-4BF3-AFE7-14C5C3F4D923}"/>
</file>

<file path=customXml/itemProps3.xml><?xml version="1.0" encoding="utf-8"?>
<ds:datastoreItem xmlns:ds="http://schemas.openxmlformats.org/officeDocument/2006/customXml" ds:itemID="{5D3F1E32-BE43-42E5-8A73-FB0A08792212}"/>
</file>

<file path=docProps/app.xml><?xml version="1.0" encoding="utf-8"?>
<Properties xmlns="http://schemas.openxmlformats.org/officeDocument/2006/extended-properties" xmlns:vt="http://schemas.openxmlformats.org/officeDocument/2006/docPropsVTypes">
  <TotalTime>41</TotalTime>
  <Words>464</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December</vt:lpstr>
      <vt:lpstr>PowerPoint Presentation</vt:lpstr>
      <vt:lpstr>PowerPoint Presentation</vt:lpstr>
      <vt:lpstr>Quiz answers 1. There are 270 different types of bees in the UK. 2. Bees that like to live with other bees are called social bees. 3. Black, red, orange, white, cream and yellow. 4. There are 24 types of bumblebee in the UK. 5. There is only one type of honeybee.     </vt:lpstr>
      <vt:lpstr>Pollen Dust-like grains, produced by the male parts of the flower. </vt:lpstr>
      <vt:lpstr>Colonies Large groups of one type of animal that are living and working together. Social bees lives in colonies, including honeybees and most bumblebees. Honeybee colonies are given the specific term ‘hive’ or ‘beehive’. </vt:lpstr>
      <vt:lpstr>Hive A structure where honeybees live and raise their young.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dc:title>
  <dc:creator>AG Marketing</dc:creator>
  <cp:lastModifiedBy>Jo Elphick</cp:lastModifiedBy>
  <cp:revision>15</cp:revision>
  <dcterms:created xsi:type="dcterms:W3CDTF">2024-04-10T15:40:52Z</dcterms:created>
  <dcterms:modified xsi:type="dcterms:W3CDTF">2024-05-28T11:33:36Z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