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2" r:id="rId2"/>
    <p:sldId id="276" r:id="rId3"/>
    <p:sldId id="257" r:id="rId4"/>
    <p:sldId id="277" r:id="rId5"/>
    <p:sldId id="288" r:id="rId6"/>
    <p:sldId id="330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 Elphick" initials="JE" lastIdx="24" clrIdx="0">
    <p:extLst>
      <p:ext uri="{19B8F6BF-5375-455C-9EA6-DF929625EA0E}">
        <p15:presenceInfo xmlns:p15="http://schemas.microsoft.com/office/powerpoint/2012/main" userId="S-1-5-21-573514034-4036116226-3480628288-59696" providerId="AD"/>
      </p:ext>
    </p:extLst>
  </p:cmAuthor>
  <p:cmAuthor id="2" name="Jane Lloyd" initials="JL" lastIdx="8" clrIdx="1">
    <p:extLst>
      <p:ext uri="{19B8F6BF-5375-455C-9EA6-DF929625EA0E}">
        <p15:presenceInfo xmlns:p15="http://schemas.microsoft.com/office/powerpoint/2012/main" userId="S-1-5-21-573514034-4036116226-3480628288-59420" providerId="AD"/>
      </p:ext>
    </p:extLst>
  </p:cmAuthor>
  <p:cmAuthor id="3" name="Hannah Wright" initials="HW" lastIdx="7" clrIdx="2">
    <p:extLst>
      <p:ext uri="{19B8F6BF-5375-455C-9EA6-DF929625EA0E}">
        <p15:presenceInfo xmlns:p15="http://schemas.microsoft.com/office/powerpoint/2012/main" userId="S::hannahwright@rhs.org.uk::fb9fe3aa-f7eb-450d-99da-b2ab4321e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1EE"/>
    <a:srgbClr val="F5D6A4"/>
    <a:srgbClr val="005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16"/>
    <p:restoredTop sz="96405"/>
  </p:normalViewPr>
  <p:slideViewPr>
    <p:cSldViewPr snapToGrid="0" showGuides="1">
      <p:cViewPr varScale="1">
        <p:scale>
          <a:sx n="86" d="100"/>
          <a:sy n="86" d="100"/>
        </p:scale>
        <p:origin x="77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FE03A-C475-1A4A-9E78-9980764FE258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E8C93-1E52-BF4B-8D4C-292FEB626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1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AA790C-DF4A-B147-9692-60E7BE3B0C7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84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AA790C-DF4A-B147-9692-60E7BE3B0C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889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62B3-EE9F-39CC-20A4-3AE0B8304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470D4-00FD-D100-1F44-B3CB6F061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8CCF0-04D1-6AF7-3C0D-71BD3972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4F08F-A047-10CD-E4D8-6B9674D5D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F98DBA-0C12-97DC-8DC0-C85CA85F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4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3D6A-D6D2-C0AA-FDB6-22EE3D0D7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4D51A-A707-75B6-0153-6FDB033F73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10FD8-F5FF-36E8-3E9F-42CB80A4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7E416-961D-D9D5-7A4B-09B9CED15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20631-367B-1D3E-CE8E-EF798B54F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860B1-B7E3-5746-A8F7-FDD53A34D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AD22BB-5355-0053-56D0-46A84B21C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71979-C775-0C23-CCAA-F5CEAE0C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DA0BF-09BB-FB75-F371-9EB4FB4C4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64131-B7A3-99FB-20C5-A4701336A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4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D9D65-52F8-3BCD-193F-B6C18849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C343E-A9A0-2E61-2C6B-BDDC3044C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450EC-3688-4F07-92EB-0F19B07A4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AFA7EF-5ED8-6A0B-DB0E-F53A2FB5C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4E2FB-E69F-8E5D-8B0C-DA18C9CE0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9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A2298-BA2E-B0D6-54A2-0D8CB5310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01188-AAA8-3328-82B4-2ED624C2F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EFF71-06C6-342C-7A20-22B3C53CA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6890B-95B2-0A17-3BB8-5F43A1D7E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B70C3-3039-F124-7ABE-040D31D13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5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F17F5-0CBB-0D7C-8538-C0EE0D270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E5B82-16C6-80D6-AFD5-E944FCF186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6A120B-4F90-84E3-7F9A-DD1711BB03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A846F-D1E5-BF23-C355-3D74C76F1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99D40-4382-C2D9-7936-A9354AD8B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C5502-07B1-99AF-7E04-D879C87F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6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CC2E7-79A4-307C-E67A-B462F947C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9169D-95D3-070F-3177-41959C74BD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51EE2-4D7D-C2CB-A93D-00B1F69657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B95086-23F7-2C9F-3F3D-42CE647E1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447442-7584-2064-65AF-5AE4C2B3DA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2FAE07-93EA-B11A-3917-2511B4AAD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D75C7F-1B33-0441-4679-2B233BEAE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D81A08-352A-11BB-13AA-16A7829AF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1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26045-3163-8D5C-FB65-602935C00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769A69-98B7-6F50-4FE5-7F95BF31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BD01D-556D-241E-5454-EFE0C94CC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3F6018-B416-07F7-B5B8-9C299985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2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5643AE-7A27-B389-6965-5C42A8778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AC3FEE-390A-C6C0-45E0-B9EB5C133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762C8-F0EF-4A9E-9C53-91EE291FE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8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87377-8A62-485C-39E5-3E7D46137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D530F7-9C98-ECD2-40FD-B8ADB44EC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0B75D7-6BEE-1B9D-877A-63111D533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668D23-51EA-91E4-DD20-052828FE4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ADC98C-B249-9045-D86E-5FF9CC360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BC73B-142F-46AA-E738-4E2F59130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49ECD-ADD8-5CEA-58F8-BE701D51C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20AF3-C5E1-1A90-BB23-5174ED571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FA4EB9-8CEF-FA7C-1BCB-091900F16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B2B639-DD03-F97C-D0D9-36FF0AB6C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C14D70-3B1A-624A-82C2-9FC96BE15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DF136-24C0-0D93-3086-3853F745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87854-171F-DD8D-06E3-D57359D91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9ABAAB-7AA3-C7A5-90E7-D7AB4C76B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A084D-155C-731B-57A3-BAAF835950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C956A-C3B7-394F-8DE7-E0E78C85F980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DDD26-EC7F-64E2-E506-24C61BE291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CA47F-9393-1826-87C6-899F56D63A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B8FDB-54DE-A847-B942-665FCAF7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1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6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10.jpe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11" Type="http://schemas.openxmlformats.org/officeDocument/2006/relationships/image" Target="../media/image12.jpeg"/><Relationship Id="rId5" Type="http://schemas.openxmlformats.org/officeDocument/2006/relationships/image" Target="../media/image9.jpeg"/><Relationship Id="rId15" Type="http://schemas.openxmlformats.org/officeDocument/2006/relationships/image" Target="../media/image6.png"/><Relationship Id="rId10" Type="http://schemas.openxmlformats.org/officeDocument/2006/relationships/slide" Target="slide5.xml"/><Relationship Id="rId4" Type="http://schemas.openxmlformats.org/officeDocument/2006/relationships/image" Target="../media/image8.png"/><Relationship Id="rId9" Type="http://schemas.openxmlformats.org/officeDocument/2006/relationships/image" Target="../media/image11.jpe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jpeg"/><Relationship Id="rId1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1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5" Type="http://schemas.openxmlformats.org/officeDocument/2006/relationships/image" Target="../media/image16.jpeg"/><Relationship Id="rId15" Type="http://schemas.openxmlformats.org/officeDocument/2006/relationships/image" Target="../media/image26.jpeg"/><Relationship Id="rId10" Type="http://schemas.openxmlformats.org/officeDocument/2006/relationships/image" Target="../media/image21.jpeg"/><Relationship Id="rId19" Type="http://schemas.openxmlformats.org/officeDocument/2006/relationships/image" Target="../media/image7.png"/><Relationship Id="rId4" Type="http://schemas.openxmlformats.org/officeDocument/2006/relationships/image" Target="../media/image15.jpeg"/><Relationship Id="rId9" Type="http://schemas.openxmlformats.org/officeDocument/2006/relationships/image" Target="../media/image20.jpeg"/><Relationship Id="rId14" Type="http://schemas.openxmlformats.org/officeDocument/2006/relationships/image" Target="../media/image2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E7CD97D-004B-AF1C-8E0E-3337E16B346F}"/>
              </a:ext>
            </a:extLst>
          </p:cNvPr>
          <p:cNvSpPr/>
          <p:nvPr/>
        </p:nvSpPr>
        <p:spPr>
          <a:xfrm>
            <a:off x="-3" y="810705"/>
            <a:ext cx="12192003" cy="5498019"/>
          </a:xfrm>
          <a:prstGeom prst="rect">
            <a:avLst/>
          </a:prstGeom>
          <a:solidFill>
            <a:schemeClr val="bg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41E7A3B-4954-3D3D-B3FF-66BE7C0259D3}"/>
              </a:ext>
            </a:extLst>
          </p:cNvPr>
          <p:cNvSpPr/>
          <p:nvPr/>
        </p:nvSpPr>
        <p:spPr>
          <a:xfrm>
            <a:off x="-3" y="951875"/>
            <a:ext cx="12192003" cy="5356849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6DD0ECE-9610-1ED2-3082-DABA711EF654}"/>
              </a:ext>
            </a:extLst>
          </p:cNvPr>
          <p:cNvSpPr/>
          <p:nvPr/>
        </p:nvSpPr>
        <p:spPr>
          <a:xfrm>
            <a:off x="557086" y="2481837"/>
            <a:ext cx="11386757" cy="3621730"/>
          </a:xfrm>
          <a:prstGeom prst="rect">
            <a:avLst/>
          </a:prstGeom>
          <a:solidFill>
            <a:srgbClr val="F5D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821361" y="487362"/>
            <a:ext cx="549277" cy="1219200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DD614D72-0A66-D221-7733-4672C4A161EF}"/>
              </a:ext>
            </a:extLst>
          </p:cNvPr>
          <p:cNvSpPr txBox="1"/>
          <p:nvPr/>
        </p:nvSpPr>
        <p:spPr>
          <a:xfrm>
            <a:off x="703388" y="2573005"/>
            <a:ext cx="635055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005248"/>
                </a:solidFill>
              </a:rPr>
              <a:t>Learn about: </a:t>
            </a:r>
            <a:r>
              <a:rPr lang="en-GB" sz="2400" b="1" dirty="0">
                <a:solidFill>
                  <a:srgbClr val="005248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pollinators</a:t>
            </a:r>
            <a:endParaRPr lang="en-GB" sz="2400" b="1" dirty="0">
              <a:solidFill>
                <a:srgbClr val="005248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>
                <a:solidFill>
                  <a:srgbClr val="005248"/>
                </a:solidFill>
              </a:rPr>
              <a:t>Some plants are pollinated by </a:t>
            </a:r>
            <a:r>
              <a:rPr lang="en-GB" sz="2000" dirty="0" smtClean="0">
                <a:solidFill>
                  <a:srgbClr val="005248"/>
                </a:solidFill>
              </a:rPr>
              <a:t>wind, </a:t>
            </a:r>
            <a:r>
              <a:rPr lang="en-GB" sz="2000" dirty="0">
                <a:solidFill>
                  <a:srgbClr val="005248"/>
                </a:solidFill>
              </a:rPr>
              <a:t>but most are pollinated by insects.</a:t>
            </a:r>
          </a:p>
          <a:p>
            <a:pPr marL="0" indent="0">
              <a:buNone/>
            </a:pPr>
            <a:endParaRPr lang="en-GB" dirty="0">
              <a:solidFill>
                <a:srgbClr val="005248"/>
              </a:solidFill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05248"/>
                </a:solidFill>
              </a:rPr>
              <a:t>Bees are excellent </a:t>
            </a:r>
            <a:r>
              <a:rPr lang="en-GB" sz="2000" dirty="0" smtClean="0">
                <a:solidFill>
                  <a:srgbClr val="005248"/>
                </a:solidFill>
              </a:rPr>
              <a:t>pollinators, </a:t>
            </a:r>
            <a:r>
              <a:rPr lang="en-GB" sz="2000" dirty="0">
                <a:solidFill>
                  <a:srgbClr val="005248"/>
                </a:solidFill>
              </a:rPr>
              <a:t>but they are not the only insect pollinators in the UK. There are actually 1,500 pollinating insect species, including wasps, butterflies, moths, beetles and flies.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>
                <a:solidFill>
                  <a:srgbClr val="005248"/>
                </a:solidFill>
              </a:rPr>
              <a:t>On the next slide we will be looking at some of them.</a:t>
            </a: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4B1E201D-F4C4-2EE5-EC91-3DB0291475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447" y="1094165"/>
            <a:ext cx="5451943" cy="901768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EF7F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August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D5AADC4D-7F2F-CEE7-1831-DB2AF78C9BBE}"/>
              </a:ext>
            </a:extLst>
          </p:cNvPr>
          <p:cNvPicPr>
            <a:picLocks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912" r="11475"/>
          <a:stretch/>
        </p:blipFill>
        <p:spPr>
          <a:xfrm>
            <a:off x="7412896" y="2776756"/>
            <a:ext cx="1980000" cy="2928431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8D66105D-8F89-59C9-90EF-12A315943DEA}"/>
              </a:ext>
            </a:extLst>
          </p:cNvPr>
          <p:cNvPicPr>
            <a:picLocks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223" t="1840" r="12158" b="936"/>
          <a:stretch/>
        </p:blipFill>
        <p:spPr>
          <a:xfrm>
            <a:off x="9686024" y="2776756"/>
            <a:ext cx="1980000" cy="2933586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A067BDF8-9214-F7E0-7ECC-46498D1AF362}"/>
              </a:ext>
            </a:extLst>
          </p:cNvPr>
          <p:cNvSpPr txBox="1"/>
          <p:nvPr/>
        </p:nvSpPr>
        <p:spPr>
          <a:xfrm>
            <a:off x="7317854" y="5666200"/>
            <a:ext cx="16815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5248"/>
                </a:solidFill>
              </a:rPr>
              <a:t>Six-spot burnet moth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39679E7-CF33-98B5-F06D-39587A1BD534}"/>
              </a:ext>
            </a:extLst>
          </p:cNvPr>
          <p:cNvSpPr txBox="1"/>
          <p:nvPr/>
        </p:nvSpPr>
        <p:spPr>
          <a:xfrm>
            <a:off x="9590982" y="5679592"/>
            <a:ext cx="20750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5248"/>
                </a:solidFill>
              </a:rPr>
              <a:t>Small tortoiseshell butterfly</a:t>
            </a:r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EF23B98C-2D25-CB90-D736-C1DAC0DF341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5458"/>
          <a:stretch/>
        </p:blipFill>
        <p:spPr>
          <a:xfrm>
            <a:off x="4049154" y="882"/>
            <a:ext cx="3454400" cy="191784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0E2A41-AACF-D08A-C327-703569821340}"/>
              </a:ext>
            </a:extLst>
          </p:cNvPr>
          <p:cNvSpPr txBox="1"/>
          <p:nvPr/>
        </p:nvSpPr>
        <p:spPr>
          <a:xfrm>
            <a:off x="467564" y="2013694"/>
            <a:ext cx="74581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0" i="0" u="none" strike="noStrike">
                <a:solidFill>
                  <a:srgbClr val="005248"/>
                </a:solidFill>
                <a:effectLst/>
                <a:latin typeface="Calibri" panose="020F0502020204030204" pitchFamily="34" charset="0"/>
              </a:rPr>
              <a:t>This </a:t>
            </a:r>
            <a:r>
              <a:rPr lang="en-GB" sz="2000" b="0" i="0" u="none" strike="noStrike" smtClean="0">
                <a:solidFill>
                  <a:srgbClr val="005248"/>
                </a:solidFill>
                <a:effectLst/>
                <a:latin typeface="Calibri" panose="020F0502020204030204" pitchFamily="34" charset="0"/>
              </a:rPr>
              <a:t>month, </a:t>
            </a:r>
            <a:r>
              <a:rPr lang="en-GB" sz="2000" b="0" i="0" u="none" strike="noStrike" dirty="0">
                <a:solidFill>
                  <a:srgbClr val="005248"/>
                </a:solidFill>
                <a:effectLst/>
                <a:latin typeface="Calibri" panose="020F0502020204030204" pitchFamily="34" charset="0"/>
              </a:rPr>
              <a:t>common yellow-face bees will be nesting in hollow stems.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B9C5CE-58ED-94EF-A348-F71D7A306921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6701938">
            <a:off x="7640858" y="683036"/>
            <a:ext cx="1066800" cy="115102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F2F48D2-B2E9-5EE1-E2F6-CCC6B4B5C0D5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550863" y="326929"/>
            <a:ext cx="2354381" cy="483775"/>
          </a:xfrm>
          <a:prstGeom prst="rect">
            <a:avLst/>
          </a:prstGeom>
        </p:spPr>
      </p:pic>
      <p:pic>
        <p:nvPicPr>
          <p:cNvPr id="8" name="Picture 7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1CC4344-FC1E-F09B-F666-D55AA1A561D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294764"/>
            <a:ext cx="313205" cy="27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425173"/>
      </p:ext>
    </p:extLst>
  </p:cSld>
  <p:clrMapOvr>
    <a:masterClrMapping/>
  </p:clrMapOvr>
  <p:transition advClick="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E7CD97D-004B-AF1C-8E0E-3337E16B346F}"/>
              </a:ext>
            </a:extLst>
          </p:cNvPr>
          <p:cNvSpPr/>
          <p:nvPr/>
        </p:nvSpPr>
        <p:spPr>
          <a:xfrm>
            <a:off x="-3" y="821570"/>
            <a:ext cx="12192003" cy="5498019"/>
          </a:xfrm>
          <a:prstGeom prst="rect">
            <a:avLst/>
          </a:prstGeom>
          <a:solidFill>
            <a:schemeClr val="bg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EE5EFD-8E6A-0418-5C12-D90F0EF483D5}"/>
              </a:ext>
            </a:extLst>
          </p:cNvPr>
          <p:cNvSpPr/>
          <p:nvPr/>
        </p:nvSpPr>
        <p:spPr>
          <a:xfrm>
            <a:off x="-3" y="951875"/>
            <a:ext cx="12192003" cy="5356849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821361" y="487362"/>
            <a:ext cx="549277" cy="12192002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447D9DF8-9145-FF2C-0946-832280A574C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617022">
            <a:off x="10585157" y="-138013"/>
            <a:ext cx="1485550" cy="2046779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2D836648-368F-9D2D-9AA7-96BF17CA3424}"/>
              </a:ext>
            </a:extLst>
          </p:cNvPr>
          <p:cNvSpPr txBox="1"/>
          <p:nvPr/>
        </p:nvSpPr>
        <p:spPr>
          <a:xfrm>
            <a:off x="479498" y="1504978"/>
            <a:ext cx="52603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5248"/>
                </a:solidFill>
              </a:rPr>
              <a:t>Pollinating insects living in the UK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F2E454-B71C-3608-7F68-28A7A1D0BB89}"/>
              </a:ext>
            </a:extLst>
          </p:cNvPr>
          <p:cNvSpPr/>
          <p:nvPr/>
        </p:nvSpPr>
        <p:spPr>
          <a:xfrm>
            <a:off x="557087" y="2005958"/>
            <a:ext cx="5260372" cy="1891279"/>
          </a:xfrm>
          <a:prstGeom prst="rect">
            <a:avLst/>
          </a:prstGeom>
          <a:solidFill>
            <a:srgbClr val="F5D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EB7CAA97-6A09-2F37-DD6C-A706627E1FC3}"/>
              </a:ext>
            </a:extLst>
          </p:cNvPr>
          <p:cNvPicPr>
            <a:picLocks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5895" y="2427436"/>
            <a:ext cx="1308785" cy="13087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8744D77-5293-92ED-C5CE-20DDDCB36760}"/>
              </a:ext>
            </a:extLst>
          </p:cNvPr>
          <p:cNvSpPr txBox="1"/>
          <p:nvPr/>
        </p:nvSpPr>
        <p:spPr>
          <a:xfrm>
            <a:off x="2194858" y="2338237"/>
            <a:ext cx="33491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5248"/>
                </a:solidFill>
              </a:rPr>
              <a:t>Elephant hawk moth</a:t>
            </a:r>
          </a:p>
          <a:p>
            <a:r>
              <a:rPr lang="en-GB" sz="1200" b="0" dirty="0">
                <a:solidFill>
                  <a:srgbClr val="005248"/>
                </a:solidFill>
              </a:rPr>
              <a:t>Many types of moth fly at night so we may not see them</a:t>
            </a:r>
            <a:r>
              <a:rPr lang="en-GB" sz="1200" b="0" baseline="0" dirty="0">
                <a:solidFill>
                  <a:srgbClr val="005248"/>
                </a:solidFill>
              </a:rPr>
              <a:t> but they are important pollinators. They </a:t>
            </a:r>
            <a:r>
              <a:rPr lang="en-GB" sz="1200" b="0" dirty="0">
                <a:solidFill>
                  <a:srgbClr val="005248"/>
                </a:solidFill>
              </a:rPr>
              <a:t>use their long</a:t>
            </a:r>
            <a:r>
              <a:rPr lang="en-GB" sz="1200" b="0" baseline="0" dirty="0">
                <a:solidFill>
                  <a:srgbClr val="005248"/>
                </a:solidFill>
              </a:rPr>
              <a:t> tongues to</a:t>
            </a:r>
            <a:r>
              <a:rPr lang="en-GB" sz="1200" b="0" dirty="0">
                <a:solidFill>
                  <a:srgbClr val="005248"/>
                </a:solidFill>
              </a:rPr>
              <a:t> feed on nectar</a:t>
            </a:r>
            <a:r>
              <a:rPr lang="en-GB" sz="1200" b="0" baseline="0" dirty="0">
                <a:solidFill>
                  <a:srgbClr val="005248"/>
                </a:solidFill>
              </a:rPr>
              <a:t> in flowers. As they do this,</a:t>
            </a:r>
            <a:r>
              <a:rPr lang="en-GB" sz="1200" b="0" baseline="0" dirty="0">
                <a:solidFill>
                  <a:srgbClr val="EF7F1C"/>
                </a:solidFill>
              </a:rPr>
              <a:t> </a:t>
            </a:r>
            <a:r>
              <a:rPr lang="en-GB" sz="1200" b="1" baseline="0" dirty="0">
                <a:solidFill>
                  <a:srgbClr val="005248"/>
                </a:solidFill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</a:t>
            </a:r>
            <a:r>
              <a:rPr lang="en-GB" sz="1200" b="1" dirty="0">
                <a:solidFill>
                  <a:srgbClr val="005248"/>
                </a:solidFill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ollen</a:t>
            </a:r>
            <a:r>
              <a:rPr lang="en-GB" sz="1200" b="0" dirty="0">
                <a:solidFill>
                  <a:srgbClr val="EF7F1C"/>
                </a:solidFill>
              </a:rPr>
              <a:t> </a:t>
            </a:r>
            <a:r>
              <a:rPr lang="en-GB" sz="1200" b="0" dirty="0">
                <a:solidFill>
                  <a:srgbClr val="005248"/>
                </a:solidFill>
              </a:rPr>
              <a:t>sticks</a:t>
            </a:r>
            <a:r>
              <a:rPr lang="en-GB" sz="1200" b="0" baseline="0" dirty="0">
                <a:solidFill>
                  <a:srgbClr val="005248"/>
                </a:solidFill>
              </a:rPr>
              <a:t> to their furry bodies, and brushes onto the next flower they visit, which could be many kilometres away.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0E56AA-1AEB-7111-BC1D-D07C1AFCE53A}"/>
              </a:ext>
            </a:extLst>
          </p:cNvPr>
          <p:cNvSpPr txBox="1"/>
          <p:nvPr/>
        </p:nvSpPr>
        <p:spPr>
          <a:xfrm>
            <a:off x="653175" y="2086093"/>
            <a:ext cx="1559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5248"/>
                </a:solidFill>
              </a:rPr>
              <a:t>Moths:</a:t>
            </a:r>
            <a:endParaRPr lang="en-US" sz="16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CA5E46-3E3F-869E-5605-308FA158C0F6}"/>
              </a:ext>
            </a:extLst>
          </p:cNvPr>
          <p:cNvSpPr/>
          <p:nvPr/>
        </p:nvSpPr>
        <p:spPr>
          <a:xfrm>
            <a:off x="557087" y="4055195"/>
            <a:ext cx="5260372" cy="1891279"/>
          </a:xfrm>
          <a:prstGeom prst="rect">
            <a:avLst/>
          </a:prstGeom>
          <a:solidFill>
            <a:srgbClr val="F5D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ADC866B-5699-F4C3-37F2-73C8D49F77A9}"/>
              </a:ext>
            </a:extLst>
          </p:cNvPr>
          <p:cNvPicPr>
            <a:picLocks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5895" y="4476673"/>
            <a:ext cx="1308785" cy="130878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5937435-4A36-100E-96AE-38191E05C14D}"/>
              </a:ext>
            </a:extLst>
          </p:cNvPr>
          <p:cNvSpPr txBox="1"/>
          <p:nvPr/>
        </p:nvSpPr>
        <p:spPr>
          <a:xfrm>
            <a:off x="2194857" y="4387474"/>
            <a:ext cx="334917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5248"/>
                </a:solidFill>
              </a:rPr>
              <a:t>Marmalade hoverfly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baseline="0" dirty="0">
                <a:solidFill>
                  <a:srgbClr val="005248"/>
                </a:solidFill>
              </a:rPr>
              <a:t>Most </a:t>
            </a:r>
            <a:r>
              <a:rPr lang="en-GB" sz="1200" dirty="0">
                <a:solidFill>
                  <a:srgbClr val="005248"/>
                </a:solidFill>
              </a:rPr>
              <a:t>ad</a:t>
            </a:r>
            <a:r>
              <a:rPr lang="en-GB" sz="1200" baseline="0" dirty="0">
                <a:solidFill>
                  <a:srgbClr val="005248"/>
                </a:solidFill>
              </a:rPr>
              <a:t>ult hoverflies feed on </a:t>
            </a:r>
            <a:r>
              <a:rPr lang="en-GB" sz="1200" b="1" baseline="0" dirty="0">
                <a:solidFill>
                  <a:srgbClr val="005248"/>
                </a:solidFill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nectar</a:t>
            </a:r>
            <a:r>
              <a:rPr lang="en-GB" sz="1200" baseline="0" dirty="0">
                <a:solidFill>
                  <a:srgbClr val="005248"/>
                </a:solidFill>
              </a:rPr>
              <a:t>, some types also eat pollen. They prefer flat flowers which they can easily land and feed on. </a:t>
            </a:r>
            <a:r>
              <a:rPr lang="en-GB" sz="1200" kern="1200" dirty="0">
                <a:solidFill>
                  <a:srgbClr val="005248"/>
                </a:solidFill>
                <a:effectLst/>
                <a:latin typeface="+mn-lt"/>
                <a:ea typeface="+mn-ea"/>
                <a:cs typeface="+mn-cs"/>
              </a:rPr>
              <a:t>Despite their small </a:t>
            </a:r>
            <a:r>
              <a:rPr lang="en-GB" sz="1200" kern="1200" dirty="0" smtClean="0">
                <a:solidFill>
                  <a:srgbClr val="005248"/>
                </a:solidFill>
                <a:effectLst/>
                <a:latin typeface="+mn-lt"/>
                <a:ea typeface="+mn-ea"/>
                <a:cs typeface="+mn-cs"/>
              </a:rPr>
              <a:t>size, </a:t>
            </a:r>
            <a:r>
              <a:rPr lang="en-GB" sz="1200" kern="1200" dirty="0">
                <a:solidFill>
                  <a:srgbClr val="005248"/>
                </a:solidFill>
                <a:effectLst/>
                <a:latin typeface="+mn-lt"/>
                <a:ea typeface="+mn-ea"/>
                <a:cs typeface="+mn-cs"/>
              </a:rPr>
              <a:t>it is thought that up to 4 billion hoverflies migrate to Britain each year!</a:t>
            </a:r>
            <a:endParaRPr lang="en-GB" sz="1200" baseline="0" dirty="0">
              <a:solidFill>
                <a:srgbClr val="005248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009C7E-C5C8-FE56-9A56-191EC1FD0F2E}"/>
              </a:ext>
            </a:extLst>
          </p:cNvPr>
          <p:cNvSpPr txBox="1"/>
          <p:nvPr/>
        </p:nvSpPr>
        <p:spPr>
          <a:xfrm>
            <a:off x="653175" y="4135330"/>
            <a:ext cx="1559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5248"/>
                </a:solidFill>
              </a:rPr>
              <a:t>Hoverflies:</a:t>
            </a:r>
            <a:endParaRPr lang="en-US" sz="1600" b="1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8404A4B-A640-7B71-3080-D209A7CF28C3}"/>
              </a:ext>
            </a:extLst>
          </p:cNvPr>
          <p:cNvSpPr/>
          <p:nvPr/>
        </p:nvSpPr>
        <p:spPr>
          <a:xfrm>
            <a:off x="6374544" y="4055195"/>
            <a:ext cx="5260370" cy="1891279"/>
          </a:xfrm>
          <a:prstGeom prst="rect">
            <a:avLst/>
          </a:prstGeom>
          <a:solidFill>
            <a:srgbClr val="F5D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933AD10B-2BBD-4BCB-1213-B286A7F07BF0}"/>
              </a:ext>
            </a:extLst>
          </p:cNvPr>
          <p:cNvPicPr>
            <a:picLocks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43351" y="4476673"/>
            <a:ext cx="1308785" cy="1308785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B82037A1-53CA-1935-03FB-11B99AD19141}"/>
              </a:ext>
            </a:extLst>
          </p:cNvPr>
          <p:cNvSpPr txBox="1"/>
          <p:nvPr/>
        </p:nvSpPr>
        <p:spPr>
          <a:xfrm>
            <a:off x="8012313" y="4387474"/>
            <a:ext cx="3349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5248"/>
                </a:solidFill>
              </a:rPr>
              <a:t>Rose chafer beetle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5248"/>
                </a:solidFill>
              </a:rPr>
              <a:t>Many types of beetle visit flowers</a:t>
            </a:r>
            <a:r>
              <a:rPr lang="en-GB" sz="1200" baseline="0" dirty="0">
                <a:solidFill>
                  <a:srgbClr val="005248"/>
                </a:solidFill>
              </a:rPr>
              <a:t> to </a:t>
            </a:r>
            <a:r>
              <a:rPr lang="en-GB" sz="1200" dirty="0">
                <a:solidFill>
                  <a:srgbClr val="005248"/>
                </a:solidFill>
              </a:rPr>
              <a:t>eat pollen. While they are</a:t>
            </a:r>
            <a:r>
              <a:rPr lang="en-GB" sz="1200" baseline="0" dirty="0">
                <a:solidFill>
                  <a:srgbClr val="005248"/>
                </a:solidFill>
              </a:rPr>
              <a:t> feeding, </a:t>
            </a:r>
            <a:r>
              <a:rPr lang="en-GB" sz="1200" dirty="0">
                <a:solidFill>
                  <a:srgbClr val="005248"/>
                </a:solidFill>
              </a:rPr>
              <a:t>some pollen sticks to their bodies.</a:t>
            </a:r>
            <a:r>
              <a:rPr lang="en-GB" sz="1200" baseline="0" dirty="0">
                <a:solidFill>
                  <a:srgbClr val="005248"/>
                </a:solidFill>
              </a:rPr>
              <a:t> This pollen brushes off when</a:t>
            </a:r>
            <a:r>
              <a:rPr lang="en-GB" sz="1200" dirty="0">
                <a:solidFill>
                  <a:srgbClr val="005248"/>
                </a:solidFill>
              </a:rPr>
              <a:t> they</a:t>
            </a:r>
            <a:r>
              <a:rPr lang="en-GB" sz="1200" baseline="0" dirty="0">
                <a:solidFill>
                  <a:srgbClr val="005248"/>
                </a:solidFill>
              </a:rPr>
              <a:t> visit the next flower, meaning </a:t>
            </a:r>
            <a:r>
              <a:rPr lang="en-GB" sz="1200" b="1" baseline="0" dirty="0">
                <a:solidFill>
                  <a:srgbClr val="005248"/>
                </a:solidFill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pollination</a:t>
            </a:r>
            <a:r>
              <a:rPr lang="en-GB" sz="1200" baseline="0" dirty="0">
                <a:solidFill>
                  <a:srgbClr val="005248"/>
                </a:solidFill>
              </a:rPr>
              <a:t> can take place.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359E659-164E-862C-F8CB-A600C7896B8C}"/>
              </a:ext>
            </a:extLst>
          </p:cNvPr>
          <p:cNvSpPr txBox="1"/>
          <p:nvPr/>
        </p:nvSpPr>
        <p:spPr>
          <a:xfrm>
            <a:off x="6470631" y="4135330"/>
            <a:ext cx="1559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5248"/>
                </a:solidFill>
              </a:rPr>
              <a:t>Beetles:</a:t>
            </a:r>
            <a:endParaRPr lang="en-US" sz="1600" b="1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1AAB538-4FC3-68F8-F618-2B4836F2ADB2}"/>
              </a:ext>
            </a:extLst>
          </p:cNvPr>
          <p:cNvSpPr/>
          <p:nvPr/>
        </p:nvSpPr>
        <p:spPr>
          <a:xfrm>
            <a:off x="6374544" y="2005958"/>
            <a:ext cx="5260370" cy="1891279"/>
          </a:xfrm>
          <a:prstGeom prst="rect">
            <a:avLst/>
          </a:prstGeom>
          <a:solidFill>
            <a:srgbClr val="F5D6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7BC72377-AB18-F568-0BCD-5C16401E8AEF}"/>
              </a:ext>
            </a:extLst>
          </p:cNvPr>
          <p:cNvPicPr>
            <a:picLocks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43351" y="2427436"/>
            <a:ext cx="1308785" cy="1308785"/>
          </a:xfrm>
          <a:prstGeom prst="rect">
            <a:avLst/>
          </a:prstGeom>
        </p:spPr>
      </p:pic>
      <p:sp>
        <p:nvSpPr>
          <p:cNvPr id="57" name="TextBox 56">
            <a:extLst>
              <a:ext uri="{FF2B5EF4-FFF2-40B4-BE49-F238E27FC236}">
                <a16:creationId xmlns:a16="http://schemas.microsoft.com/office/drawing/2014/main" id="{7D7DD211-64F5-81C4-FFFE-FE7907DB69D8}"/>
              </a:ext>
            </a:extLst>
          </p:cNvPr>
          <p:cNvSpPr txBox="1"/>
          <p:nvPr/>
        </p:nvSpPr>
        <p:spPr>
          <a:xfrm>
            <a:off x="8012313" y="2338237"/>
            <a:ext cx="33491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5248"/>
                </a:solidFill>
              </a:rPr>
              <a:t>Social wasps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05248"/>
                </a:solidFill>
              </a:rPr>
              <a:t>When</a:t>
            </a:r>
            <a:r>
              <a:rPr lang="en-GB" sz="1200" baseline="0" dirty="0">
                <a:solidFill>
                  <a:srgbClr val="005248"/>
                </a:solidFill>
              </a:rPr>
              <a:t> wasps </a:t>
            </a:r>
            <a:r>
              <a:rPr lang="en-GB" sz="1200" dirty="0">
                <a:solidFill>
                  <a:srgbClr val="005248"/>
                </a:solidFill>
              </a:rPr>
              <a:t>visit flowers to feed on </a:t>
            </a:r>
            <a:r>
              <a:rPr lang="en-GB" sz="1200" dirty="0" smtClean="0">
                <a:solidFill>
                  <a:srgbClr val="005248"/>
                </a:solidFill>
              </a:rPr>
              <a:t>nectar,</a:t>
            </a:r>
            <a:r>
              <a:rPr lang="en-GB" sz="1200" baseline="0" dirty="0" smtClean="0">
                <a:solidFill>
                  <a:srgbClr val="005248"/>
                </a:solidFill>
              </a:rPr>
              <a:t> </a:t>
            </a:r>
            <a:r>
              <a:rPr lang="en-GB" sz="1200" baseline="0" dirty="0">
                <a:solidFill>
                  <a:srgbClr val="005248"/>
                </a:solidFill>
              </a:rPr>
              <a:t>they </a:t>
            </a:r>
            <a:r>
              <a:rPr lang="en-GB" sz="1200" dirty="0">
                <a:solidFill>
                  <a:srgbClr val="005248"/>
                </a:solidFill>
              </a:rPr>
              <a:t>don’t pick up as much pollen as bees</a:t>
            </a:r>
            <a:r>
              <a:rPr lang="en-GB" sz="1200" baseline="0" dirty="0">
                <a:solidFill>
                  <a:srgbClr val="005248"/>
                </a:solidFill>
              </a:rPr>
              <a:t>. This is</a:t>
            </a:r>
            <a:r>
              <a:rPr lang="en-GB" sz="1200" dirty="0">
                <a:solidFill>
                  <a:srgbClr val="005248"/>
                </a:solidFill>
              </a:rPr>
              <a:t> because their </a:t>
            </a:r>
            <a:r>
              <a:rPr lang="en-GB" sz="1200" baseline="0" dirty="0">
                <a:solidFill>
                  <a:srgbClr val="005248"/>
                </a:solidFill>
              </a:rPr>
              <a:t>bodies have less hair for pollen to stick to, but they are still valuable pollinators.</a:t>
            </a:r>
            <a:endParaRPr lang="en-GB" sz="1200" dirty="0">
              <a:solidFill>
                <a:srgbClr val="005248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4BF5FD8-D822-FDCD-DA0D-D4EED0A088BD}"/>
              </a:ext>
            </a:extLst>
          </p:cNvPr>
          <p:cNvSpPr txBox="1"/>
          <p:nvPr/>
        </p:nvSpPr>
        <p:spPr>
          <a:xfrm>
            <a:off x="6470631" y="2086093"/>
            <a:ext cx="15593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005248"/>
                </a:solidFill>
              </a:rPr>
              <a:t>Wasps:</a:t>
            </a:r>
            <a:endParaRPr lang="en-US" sz="16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84368F-0889-6557-2CD7-F7EAB20800F2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207841">
            <a:off x="10224602" y="526762"/>
            <a:ext cx="749349" cy="808508"/>
          </a:xfrm>
          <a:prstGeom prst="rect">
            <a:avLst/>
          </a:prstGeom>
        </p:spPr>
      </p:pic>
      <p:pic>
        <p:nvPicPr>
          <p:cNvPr id="9" name="Picture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E1A99C7-0E73-2610-DA85-207D352634C6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294764"/>
            <a:ext cx="313205" cy="270496"/>
          </a:xfrm>
          <a:prstGeom prst="rect">
            <a:avLst/>
          </a:prstGeom>
        </p:spPr>
      </p:pic>
      <p:pic>
        <p:nvPicPr>
          <p:cNvPr id="10" name="Picture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8C35DF72-9785-2248-4AB5-4E5F00A72E35}"/>
              </a:ext>
            </a:extLst>
          </p:cNvPr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2840" y="294764"/>
            <a:ext cx="308460" cy="27049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02F3534-08A0-C90C-0C98-E0F7E5585041}"/>
              </a:ext>
            </a:extLst>
          </p:cNvPr>
          <p:cNvPicPr>
            <a:picLocks noChangeAspect="1"/>
          </p:cNvPicPr>
          <p:nvPr/>
        </p:nvPicPr>
        <p:blipFill>
          <a:blip r:embed="rId15"/>
          <a:srcRect/>
          <a:stretch/>
        </p:blipFill>
        <p:spPr>
          <a:xfrm>
            <a:off x="550863" y="326929"/>
            <a:ext cx="2354381" cy="48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687811"/>
      </p:ext>
    </p:extLst>
  </p:cSld>
  <p:clrMapOvr>
    <a:masterClrMapping/>
  </p:clrMapOvr>
  <p:transition advClick="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3E7CD97D-004B-AF1C-8E0E-3337E16B346F}"/>
              </a:ext>
            </a:extLst>
          </p:cNvPr>
          <p:cNvSpPr/>
          <p:nvPr/>
        </p:nvSpPr>
        <p:spPr>
          <a:xfrm>
            <a:off x="-3" y="810706"/>
            <a:ext cx="12192003" cy="5498019"/>
          </a:xfrm>
          <a:prstGeom prst="rect">
            <a:avLst/>
          </a:prstGeom>
          <a:solidFill>
            <a:schemeClr val="bg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2BD002-1A2E-2453-C4C9-A532102C41A6}"/>
              </a:ext>
            </a:extLst>
          </p:cNvPr>
          <p:cNvSpPr/>
          <p:nvPr/>
        </p:nvSpPr>
        <p:spPr>
          <a:xfrm>
            <a:off x="-3" y="951875"/>
            <a:ext cx="12192003" cy="5356849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5821361" y="487362"/>
            <a:ext cx="549277" cy="1219200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DD614D72-0A66-D221-7733-4672C4A161EF}"/>
              </a:ext>
            </a:extLst>
          </p:cNvPr>
          <p:cNvSpPr txBox="1"/>
          <p:nvPr/>
        </p:nvSpPr>
        <p:spPr>
          <a:xfrm>
            <a:off x="466906" y="1344487"/>
            <a:ext cx="289287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5248"/>
                </a:solidFill>
              </a:rPr>
              <a:t>Learning activity: </a:t>
            </a:r>
          </a:p>
          <a:p>
            <a:r>
              <a:rPr lang="en-GB" sz="2400" dirty="0">
                <a:solidFill>
                  <a:srgbClr val="005248"/>
                </a:solidFill>
              </a:rPr>
              <a:t>why not get outside and have a look for pollinating insects?</a:t>
            </a:r>
          </a:p>
          <a:p>
            <a:r>
              <a:rPr lang="en-GB" sz="1600" dirty="0">
                <a:solidFill>
                  <a:srgbClr val="005248"/>
                </a:solidFill>
              </a:rPr>
              <a:t> </a:t>
            </a:r>
          </a:p>
          <a:p>
            <a:r>
              <a:rPr lang="en-GB" sz="1600" b="0" i="0" u="none" strike="noStrike" dirty="0">
                <a:solidFill>
                  <a:srgbClr val="005248"/>
                </a:solidFill>
                <a:effectLst/>
                <a:latin typeface="Calibri" panose="020F0502020204030204" pitchFamily="34" charset="0"/>
              </a:rPr>
              <a:t>Find a patch of flowers in some sunshine and wait quietly to see what turns up.</a:t>
            </a:r>
          </a:p>
          <a:p>
            <a:endParaRPr lang="en-GB" sz="1600" dirty="0">
              <a:solidFill>
                <a:srgbClr val="005248"/>
              </a:solidFill>
              <a:latin typeface="Calibri" panose="020F0502020204030204" pitchFamily="34" charset="0"/>
            </a:endParaRPr>
          </a:p>
          <a:p>
            <a:r>
              <a:rPr lang="en-GB" sz="1600" b="0" i="0" u="none" strike="noStrike" dirty="0">
                <a:solidFill>
                  <a:srgbClr val="005248"/>
                </a:solidFill>
                <a:effectLst/>
                <a:latin typeface="Calibri" panose="020F0502020204030204" pitchFamily="34" charset="0"/>
              </a:rPr>
              <a:t>You can use the pollinating insect spotter guide to help you to identify what you see.</a:t>
            </a:r>
            <a:endParaRPr lang="en-GB" sz="1600" dirty="0">
              <a:solidFill>
                <a:srgbClr val="005248"/>
              </a:solidFill>
              <a:latin typeface="Calibri" panose="020F0502020204030204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881819E-4B1A-E7C1-3479-AB8D4BD0F208}"/>
              </a:ext>
            </a:extLst>
          </p:cNvPr>
          <p:cNvGrpSpPr/>
          <p:nvPr/>
        </p:nvGrpSpPr>
        <p:grpSpPr>
          <a:xfrm>
            <a:off x="4177071" y="1047371"/>
            <a:ext cx="1419120" cy="5070252"/>
            <a:chOff x="3674501" y="1047371"/>
            <a:chExt cx="1419120" cy="5070252"/>
          </a:xfrm>
        </p:grpSpPr>
        <p:pic>
          <p:nvPicPr>
            <p:cNvPr id="92" name="Picture 91">
              <a:extLst>
                <a:ext uri="{FF2B5EF4-FFF2-40B4-BE49-F238E27FC236}">
                  <a16:creationId xmlns:a16="http://schemas.microsoft.com/office/drawing/2014/main" id="{EB7CAA97-6A09-2F37-DD6C-A706627E1FC3}"/>
                </a:ext>
              </a:extLst>
            </p:cNvPr>
            <p:cNvPicPr>
              <a:picLocks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79316" y="2833366"/>
              <a:ext cx="1308785" cy="1308785"/>
            </a:xfrm>
            <a:prstGeom prst="rect">
              <a:avLst/>
            </a:prstGeom>
          </p:spPr>
        </p:pic>
        <p:pic>
          <p:nvPicPr>
            <p:cNvPr id="76" name="Picture 75">
              <a:extLst>
                <a:ext uri="{FF2B5EF4-FFF2-40B4-BE49-F238E27FC236}">
                  <a16:creationId xmlns:a16="http://schemas.microsoft.com/office/drawing/2014/main" id="{D5AADC4D-7F2F-CEE7-1831-DB2AF78C9BBE}"/>
                </a:ext>
              </a:extLst>
            </p:cNvPr>
            <p:cNvPicPr>
              <a:picLocks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78173" y="1085052"/>
              <a:ext cx="1313600" cy="1308785"/>
            </a:xfrm>
            <a:prstGeom prst="rect">
              <a:avLst/>
            </a:prstGeom>
          </p:spPr>
        </p:pic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id="{43FD95B8-DB8B-C7B3-EF69-6FE65E3A1AF8}"/>
                </a:ext>
              </a:extLst>
            </p:cNvPr>
            <p:cNvPicPr>
              <a:picLocks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679316" y="4552519"/>
              <a:ext cx="1308785" cy="1308785"/>
            </a:xfrm>
            <a:prstGeom prst="rect">
              <a:avLst/>
            </a:prstGeom>
          </p:spPr>
        </p:pic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6048DB21-5B63-16AC-252C-28456E699FD8}"/>
                </a:ext>
              </a:extLst>
            </p:cNvPr>
            <p:cNvSpPr/>
            <p:nvPr/>
          </p:nvSpPr>
          <p:spPr>
            <a:xfrm>
              <a:off x="3679315" y="1085052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C74F9168-89F7-9794-EDDE-A31E1ACC86D6}"/>
                </a:ext>
              </a:extLst>
            </p:cNvPr>
            <p:cNvSpPr txBox="1"/>
            <p:nvPr/>
          </p:nvSpPr>
          <p:spPr>
            <a:xfrm>
              <a:off x="3674501" y="1047371"/>
              <a:ext cx="266936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600" b="1" dirty="0">
                  <a:solidFill>
                    <a:schemeClr val="bg1"/>
                  </a:solidFill>
                </a:rPr>
                <a:t>1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091F2B7D-C833-C087-1925-95E182B56DE1}"/>
                </a:ext>
              </a:extLst>
            </p:cNvPr>
            <p:cNvSpPr txBox="1"/>
            <p:nvPr/>
          </p:nvSpPr>
          <p:spPr>
            <a:xfrm>
              <a:off x="3860049" y="2447693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Drone fly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D109815E-6D52-76F0-3E3D-25991002E141}"/>
                </a:ext>
              </a:extLst>
            </p:cNvPr>
            <p:cNvSpPr/>
            <p:nvPr/>
          </p:nvSpPr>
          <p:spPr>
            <a:xfrm>
              <a:off x="3679315" y="2439930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6D649976-2B4C-F5AC-CD72-F65A6BEF292C}"/>
                </a:ext>
              </a:extLst>
            </p:cNvPr>
            <p:cNvGrpSpPr/>
            <p:nvPr/>
          </p:nvGrpSpPr>
          <p:grpSpPr>
            <a:xfrm>
              <a:off x="3678086" y="2797448"/>
              <a:ext cx="268472" cy="338554"/>
              <a:chOff x="6629484" y="1047371"/>
              <a:chExt cx="268472" cy="338554"/>
            </a:xfrm>
          </p:grpSpPr>
          <p:sp>
            <p:nvSpPr>
              <p:cNvPr id="154" name="Rectangle 153">
                <a:extLst>
                  <a:ext uri="{FF2B5EF4-FFF2-40B4-BE49-F238E27FC236}">
                    <a16:creationId xmlns:a16="http://schemas.microsoft.com/office/drawing/2014/main" id="{641EFE0D-F3AC-E914-591F-5C9AA07D93A4}"/>
                  </a:ext>
                </a:extLst>
              </p:cNvPr>
              <p:cNvSpPr/>
              <p:nvPr/>
            </p:nvSpPr>
            <p:spPr>
              <a:xfrm>
                <a:off x="6629484" y="1085052"/>
                <a:ext cx="266935" cy="266935"/>
              </a:xfrm>
              <a:prstGeom prst="rect">
                <a:avLst/>
              </a:prstGeom>
              <a:solidFill>
                <a:srgbClr val="EF7F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TextBox 154">
                <a:extLst>
                  <a:ext uri="{FF2B5EF4-FFF2-40B4-BE49-F238E27FC236}">
                    <a16:creationId xmlns:a16="http://schemas.microsoft.com/office/drawing/2014/main" id="{983F446A-E84F-3E51-F77C-3E94D32FC4AA}"/>
                  </a:ext>
                </a:extLst>
              </p:cNvPr>
              <p:cNvSpPr txBox="1"/>
              <p:nvPr/>
            </p:nvSpPr>
            <p:spPr>
              <a:xfrm>
                <a:off x="6631020" y="1047371"/>
                <a:ext cx="26693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dirty="0">
                    <a:solidFill>
                      <a:schemeClr val="bg1"/>
                    </a:solidFill>
                  </a:rPr>
                  <a:t>5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947F7200-A601-71AA-1440-78E2B1E2E07C}"/>
                </a:ext>
              </a:extLst>
            </p:cNvPr>
            <p:cNvSpPr/>
            <p:nvPr/>
          </p:nvSpPr>
          <p:spPr>
            <a:xfrm>
              <a:off x="3677632" y="4190007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id="{CD3D0F26-140C-6E61-7538-ABDA5C5644AB}"/>
                </a:ext>
              </a:extLst>
            </p:cNvPr>
            <p:cNvSpPr txBox="1"/>
            <p:nvPr/>
          </p:nvSpPr>
          <p:spPr>
            <a:xfrm>
              <a:off x="3848841" y="4197770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Honey bee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  <p:grpSp>
          <p:nvGrpSpPr>
            <p:cNvPr id="159" name="Group 158">
              <a:extLst>
                <a:ext uri="{FF2B5EF4-FFF2-40B4-BE49-F238E27FC236}">
                  <a16:creationId xmlns:a16="http://schemas.microsoft.com/office/drawing/2014/main" id="{5293A2D1-0A0B-17BD-D477-5A76471B33CC}"/>
                </a:ext>
              </a:extLst>
            </p:cNvPr>
            <p:cNvGrpSpPr/>
            <p:nvPr/>
          </p:nvGrpSpPr>
          <p:grpSpPr>
            <a:xfrm>
              <a:off x="3676447" y="4517246"/>
              <a:ext cx="268574" cy="338554"/>
              <a:chOff x="6627845" y="1047371"/>
              <a:chExt cx="268574" cy="338554"/>
            </a:xfrm>
          </p:grpSpPr>
          <p:sp>
            <p:nvSpPr>
              <p:cNvPr id="160" name="Rectangle 159">
                <a:extLst>
                  <a:ext uri="{FF2B5EF4-FFF2-40B4-BE49-F238E27FC236}">
                    <a16:creationId xmlns:a16="http://schemas.microsoft.com/office/drawing/2014/main" id="{9E80D582-EA7B-E284-7A7F-1F9E46EDFD2D}"/>
                  </a:ext>
                </a:extLst>
              </p:cNvPr>
              <p:cNvSpPr/>
              <p:nvPr/>
            </p:nvSpPr>
            <p:spPr>
              <a:xfrm>
                <a:off x="6629484" y="1085052"/>
                <a:ext cx="266935" cy="266935"/>
              </a:xfrm>
              <a:prstGeom prst="rect">
                <a:avLst/>
              </a:prstGeom>
              <a:solidFill>
                <a:srgbClr val="EF7F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3A87BFD8-AFCE-B18F-461A-5569584448EC}"/>
                  </a:ext>
                </a:extLst>
              </p:cNvPr>
              <p:cNvSpPr txBox="1"/>
              <p:nvPr/>
            </p:nvSpPr>
            <p:spPr>
              <a:xfrm>
                <a:off x="6627845" y="1047371"/>
                <a:ext cx="26693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dirty="0">
                    <a:solidFill>
                      <a:schemeClr val="bg1"/>
                    </a:solidFill>
                  </a:rPr>
                  <a:t>9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16706809-E9C4-4C88-FA1F-A619C7064269}"/>
                </a:ext>
              </a:extLst>
            </p:cNvPr>
            <p:cNvSpPr/>
            <p:nvPr/>
          </p:nvSpPr>
          <p:spPr>
            <a:xfrm>
              <a:off x="3677632" y="5909805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08F185B8-E713-4EE7-1123-F98FC0045060}"/>
                </a:ext>
              </a:extLst>
            </p:cNvPr>
            <p:cNvSpPr txBox="1"/>
            <p:nvPr/>
          </p:nvSpPr>
          <p:spPr>
            <a:xfrm>
              <a:off x="3848841" y="5917568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 smtClean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Thick-legged </a:t>
              </a:r>
              <a:r>
                <a:rPr lang="en-US" sz="700" dirty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flower beetle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70142B9-B647-3B49-25F5-D6ABC1CDAD58}"/>
              </a:ext>
            </a:extLst>
          </p:cNvPr>
          <p:cNvGrpSpPr/>
          <p:nvPr/>
        </p:nvGrpSpPr>
        <p:grpSpPr>
          <a:xfrm>
            <a:off x="6038272" y="1047371"/>
            <a:ext cx="1471278" cy="5070252"/>
            <a:chOff x="5178093" y="1047371"/>
            <a:chExt cx="1471278" cy="5070252"/>
          </a:xfrm>
        </p:grpSpPr>
        <p:pic>
          <p:nvPicPr>
            <p:cNvPr id="94" name="Picture 93">
              <a:extLst>
                <a:ext uri="{FF2B5EF4-FFF2-40B4-BE49-F238E27FC236}">
                  <a16:creationId xmlns:a16="http://schemas.microsoft.com/office/drawing/2014/main" id="{A3BC8825-52CF-BFD6-6982-6CAA27797DC6}"/>
                </a:ext>
              </a:extLst>
            </p:cNvPr>
            <p:cNvPicPr>
              <a:picLocks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33796" y="2833366"/>
              <a:ext cx="1308785" cy="1308785"/>
            </a:xfrm>
            <a:prstGeom prst="rect">
              <a:avLst/>
            </a:prstGeom>
          </p:spPr>
        </p:pic>
        <p:pic>
          <p:nvPicPr>
            <p:cNvPr id="95" name="Picture 94">
              <a:extLst>
                <a:ext uri="{FF2B5EF4-FFF2-40B4-BE49-F238E27FC236}">
                  <a16:creationId xmlns:a16="http://schemas.microsoft.com/office/drawing/2014/main" id="{E12637FC-818E-AA6A-5C34-054B1964EA13}"/>
                </a:ext>
              </a:extLst>
            </p:cNvPr>
            <p:cNvPicPr>
              <a:picLocks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33796" y="1085053"/>
              <a:ext cx="1308785" cy="1308785"/>
            </a:xfrm>
            <a:prstGeom prst="rect">
              <a:avLst/>
            </a:prstGeom>
          </p:spPr>
        </p:pic>
        <p:pic>
          <p:nvPicPr>
            <p:cNvPr id="96" name="Picture 95">
              <a:extLst>
                <a:ext uri="{FF2B5EF4-FFF2-40B4-BE49-F238E27FC236}">
                  <a16:creationId xmlns:a16="http://schemas.microsoft.com/office/drawing/2014/main" id="{D2DB4B22-3BFA-02E2-3F6B-879FCBC65634}"/>
                </a:ext>
              </a:extLst>
            </p:cNvPr>
            <p:cNvPicPr>
              <a:picLocks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233796" y="4552519"/>
              <a:ext cx="1308785" cy="1308785"/>
            </a:xfrm>
            <a:prstGeom prst="rect">
              <a:avLst/>
            </a:prstGeom>
          </p:spPr>
        </p:pic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E6A7E1FB-0C2E-7086-3267-1BE92CBBAD8F}"/>
                </a:ext>
              </a:extLst>
            </p:cNvPr>
            <p:cNvSpPr/>
            <p:nvPr/>
          </p:nvSpPr>
          <p:spPr>
            <a:xfrm>
              <a:off x="5235519" y="1085052"/>
              <a:ext cx="266935" cy="266935"/>
            </a:xfrm>
            <a:prstGeom prst="rect">
              <a:avLst/>
            </a:prstGeom>
            <a:solidFill>
              <a:srgbClr val="EF7F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305959A0-7667-74E5-BC2E-FEFA7518E991}"/>
                </a:ext>
              </a:extLst>
            </p:cNvPr>
            <p:cNvSpPr txBox="1"/>
            <p:nvPr/>
          </p:nvSpPr>
          <p:spPr>
            <a:xfrm>
              <a:off x="5235822" y="1047371"/>
              <a:ext cx="264994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600" b="1" dirty="0">
                  <a:solidFill>
                    <a:schemeClr val="bg1"/>
                  </a:solidFill>
                </a:rPr>
                <a:t>2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004387C7-A337-60F3-46A8-4BCF6EF5EAD6}"/>
                </a:ext>
              </a:extLst>
            </p:cNvPr>
            <p:cNvSpPr txBox="1"/>
            <p:nvPr/>
          </p:nvSpPr>
          <p:spPr>
            <a:xfrm>
              <a:off x="5415799" y="2447693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Marmalade hoverfly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1F40F593-CF61-C550-A532-97041607D9E6}"/>
                </a:ext>
              </a:extLst>
            </p:cNvPr>
            <p:cNvSpPr/>
            <p:nvPr/>
          </p:nvSpPr>
          <p:spPr>
            <a:xfrm>
              <a:off x="5242045" y="2439930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6540B7C6-0A52-73C1-64FC-637FABF935C7}"/>
                </a:ext>
              </a:extLst>
            </p:cNvPr>
            <p:cNvGrpSpPr/>
            <p:nvPr/>
          </p:nvGrpSpPr>
          <p:grpSpPr>
            <a:xfrm>
              <a:off x="5233038" y="2794273"/>
              <a:ext cx="268574" cy="338554"/>
              <a:chOff x="6627845" y="1047371"/>
              <a:chExt cx="268574" cy="338554"/>
            </a:xfrm>
          </p:grpSpPr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844B2A25-1538-C816-BFDC-537371DD73D8}"/>
                  </a:ext>
                </a:extLst>
              </p:cNvPr>
              <p:cNvSpPr/>
              <p:nvPr/>
            </p:nvSpPr>
            <p:spPr>
              <a:xfrm>
                <a:off x="6629484" y="1085052"/>
                <a:ext cx="266935" cy="266935"/>
              </a:xfrm>
              <a:prstGeom prst="rect">
                <a:avLst/>
              </a:prstGeom>
              <a:solidFill>
                <a:srgbClr val="EF7F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81CB1474-36C1-2194-024B-516A3B89C485}"/>
                  </a:ext>
                </a:extLst>
              </p:cNvPr>
              <p:cNvSpPr txBox="1"/>
              <p:nvPr/>
            </p:nvSpPr>
            <p:spPr>
              <a:xfrm>
                <a:off x="6627845" y="1047371"/>
                <a:ext cx="26693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dirty="0">
                    <a:solidFill>
                      <a:schemeClr val="bg1"/>
                    </a:solidFill>
                  </a:rPr>
                  <a:t>6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DC0B3DE8-91D4-CF6C-1131-4D04868D448F}"/>
                </a:ext>
              </a:extLst>
            </p:cNvPr>
            <p:cNvSpPr/>
            <p:nvPr/>
          </p:nvSpPr>
          <p:spPr>
            <a:xfrm>
              <a:off x="5234853" y="4190007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61BB67AD-676B-0BEB-CA44-46EC4DB1A305}"/>
                </a:ext>
              </a:extLst>
            </p:cNvPr>
            <p:cNvSpPr txBox="1"/>
            <p:nvPr/>
          </p:nvSpPr>
          <p:spPr>
            <a:xfrm>
              <a:off x="5399082" y="4197770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Solitary bee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  <p:grpSp>
          <p:nvGrpSpPr>
            <p:cNvPr id="165" name="Group 164">
              <a:extLst>
                <a:ext uri="{FF2B5EF4-FFF2-40B4-BE49-F238E27FC236}">
                  <a16:creationId xmlns:a16="http://schemas.microsoft.com/office/drawing/2014/main" id="{C20E3213-7F12-BEB9-3CE4-E80FF222CA15}"/>
                </a:ext>
              </a:extLst>
            </p:cNvPr>
            <p:cNvGrpSpPr/>
            <p:nvPr/>
          </p:nvGrpSpPr>
          <p:grpSpPr>
            <a:xfrm>
              <a:off x="5178093" y="4517246"/>
              <a:ext cx="445928" cy="338554"/>
              <a:chOff x="6573195" y="1047371"/>
              <a:chExt cx="445928" cy="338554"/>
            </a:xfrm>
          </p:grpSpPr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E6A93A15-A6AA-7858-268E-A46D53EF02B4}"/>
                  </a:ext>
                </a:extLst>
              </p:cNvPr>
              <p:cNvSpPr/>
              <p:nvPr/>
            </p:nvSpPr>
            <p:spPr>
              <a:xfrm>
                <a:off x="6629484" y="1085052"/>
                <a:ext cx="266935" cy="266935"/>
              </a:xfrm>
              <a:prstGeom prst="rect">
                <a:avLst/>
              </a:prstGeom>
              <a:solidFill>
                <a:srgbClr val="EF7F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2E4FC400-5FE5-0893-DCE7-88ED7F756ABE}"/>
                  </a:ext>
                </a:extLst>
              </p:cNvPr>
              <p:cNvSpPr txBox="1"/>
              <p:nvPr/>
            </p:nvSpPr>
            <p:spPr>
              <a:xfrm>
                <a:off x="6573195" y="1047371"/>
                <a:ext cx="445928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spc="-150" dirty="0">
                    <a:solidFill>
                      <a:schemeClr val="bg1"/>
                    </a:solidFill>
                  </a:rPr>
                  <a:t>10</a:t>
                </a:r>
                <a:endParaRPr lang="en-US" sz="1600" b="1" spc="-15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201BE615-5234-69CB-1A81-E49378AAD17E}"/>
                </a:ext>
              </a:extLst>
            </p:cNvPr>
            <p:cNvSpPr/>
            <p:nvPr/>
          </p:nvSpPr>
          <p:spPr>
            <a:xfrm>
              <a:off x="5233928" y="5909805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ECA69217-C57D-6108-4897-BBD7AF376B8F}"/>
                </a:ext>
              </a:extLst>
            </p:cNvPr>
            <p:cNvSpPr txBox="1"/>
            <p:nvPr/>
          </p:nvSpPr>
          <p:spPr>
            <a:xfrm>
              <a:off x="5405137" y="5917568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Brimstone butterfly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A37B0AFE-524B-546C-9A4F-030158B99F9D}"/>
              </a:ext>
            </a:extLst>
          </p:cNvPr>
          <p:cNvGrpSpPr/>
          <p:nvPr/>
        </p:nvGrpSpPr>
        <p:grpSpPr>
          <a:xfrm>
            <a:off x="7916780" y="1047371"/>
            <a:ext cx="1460781" cy="5070252"/>
            <a:chOff x="6722115" y="1047371"/>
            <a:chExt cx="1460781" cy="5070252"/>
          </a:xfrm>
        </p:grpSpPr>
        <p:pic>
          <p:nvPicPr>
            <p:cNvPr id="97" name="Picture 96">
              <a:extLst>
                <a:ext uri="{FF2B5EF4-FFF2-40B4-BE49-F238E27FC236}">
                  <a16:creationId xmlns:a16="http://schemas.microsoft.com/office/drawing/2014/main" id="{EF0A905F-0647-298F-5D1D-F8946B379EDD}"/>
                </a:ext>
              </a:extLst>
            </p:cNvPr>
            <p:cNvPicPr>
              <a:picLocks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779132" y="2833366"/>
              <a:ext cx="1308785" cy="1308785"/>
            </a:xfrm>
            <a:prstGeom prst="rect">
              <a:avLst/>
            </a:prstGeom>
          </p:spPr>
        </p:pic>
        <p:pic>
          <p:nvPicPr>
            <p:cNvPr id="98" name="Picture 97">
              <a:extLst>
                <a:ext uri="{FF2B5EF4-FFF2-40B4-BE49-F238E27FC236}">
                  <a16:creationId xmlns:a16="http://schemas.microsoft.com/office/drawing/2014/main" id="{29C186C6-87E4-8BA5-CBE7-60E992BDB10A}"/>
                </a:ext>
              </a:extLst>
            </p:cNvPr>
            <p:cNvPicPr>
              <a:picLocks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779132" y="1085053"/>
              <a:ext cx="1308785" cy="1308785"/>
            </a:xfrm>
            <a:prstGeom prst="rect">
              <a:avLst/>
            </a:prstGeom>
          </p:spPr>
        </p:pic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941E136A-1EA8-1622-27D6-10F755DD8358}"/>
                </a:ext>
              </a:extLst>
            </p:cNvPr>
            <p:cNvPicPr>
              <a:picLocks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779132" y="4552519"/>
              <a:ext cx="1308785" cy="1308785"/>
            </a:xfrm>
            <a:prstGeom prst="rect">
              <a:avLst/>
            </a:prstGeom>
          </p:spPr>
        </p:pic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A80BCD3E-0A05-0046-FB37-85AE72AE55C3}"/>
                </a:ext>
              </a:extLst>
            </p:cNvPr>
            <p:cNvGrpSpPr/>
            <p:nvPr/>
          </p:nvGrpSpPr>
          <p:grpSpPr>
            <a:xfrm>
              <a:off x="6776930" y="1047371"/>
              <a:ext cx="268574" cy="338554"/>
              <a:chOff x="6627845" y="1047371"/>
              <a:chExt cx="268574" cy="338554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332BA8E7-9089-B6F7-ADA9-4D755B97790B}"/>
                  </a:ext>
                </a:extLst>
              </p:cNvPr>
              <p:cNvSpPr/>
              <p:nvPr/>
            </p:nvSpPr>
            <p:spPr>
              <a:xfrm>
                <a:off x="6629484" y="1085052"/>
                <a:ext cx="266935" cy="266935"/>
              </a:xfrm>
              <a:prstGeom prst="rect">
                <a:avLst/>
              </a:prstGeom>
              <a:solidFill>
                <a:srgbClr val="EF7F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TextBox 118">
                <a:extLst>
                  <a:ext uri="{FF2B5EF4-FFF2-40B4-BE49-F238E27FC236}">
                    <a16:creationId xmlns:a16="http://schemas.microsoft.com/office/drawing/2014/main" id="{4BD4CA85-BA5A-9422-1FE6-8879A81C5385}"/>
                  </a:ext>
                </a:extLst>
              </p:cNvPr>
              <p:cNvSpPr txBox="1"/>
              <p:nvPr/>
            </p:nvSpPr>
            <p:spPr>
              <a:xfrm>
                <a:off x="6627845" y="1047371"/>
                <a:ext cx="26693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dirty="0">
                    <a:solidFill>
                      <a:schemeClr val="bg1"/>
                    </a:solidFill>
                  </a:rPr>
                  <a:t>3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5A340398-745F-F254-B80B-F9403A1D205E}"/>
                </a:ext>
              </a:extLst>
            </p:cNvPr>
            <p:cNvSpPr/>
            <p:nvPr/>
          </p:nvSpPr>
          <p:spPr>
            <a:xfrm>
              <a:off x="6778115" y="2439930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974F7503-D22A-8031-A743-2246221C0B79}"/>
                </a:ext>
              </a:extLst>
            </p:cNvPr>
            <p:cNvSpPr txBox="1"/>
            <p:nvPr/>
          </p:nvSpPr>
          <p:spPr>
            <a:xfrm>
              <a:off x="6949324" y="2447693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Soldier fly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4D35E2D4-2BC4-5B99-DB68-33E203B184D8}"/>
                </a:ext>
              </a:extLst>
            </p:cNvPr>
            <p:cNvGrpSpPr/>
            <p:nvPr/>
          </p:nvGrpSpPr>
          <p:grpSpPr>
            <a:xfrm>
              <a:off x="6776929" y="2797448"/>
              <a:ext cx="268574" cy="338554"/>
              <a:chOff x="6627845" y="1047371"/>
              <a:chExt cx="268574" cy="338554"/>
            </a:xfrm>
          </p:grpSpPr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6E20B4F7-8A74-9A44-B33D-D0BEF82F1C32}"/>
                  </a:ext>
                </a:extLst>
              </p:cNvPr>
              <p:cNvSpPr/>
              <p:nvPr/>
            </p:nvSpPr>
            <p:spPr>
              <a:xfrm>
                <a:off x="6629484" y="1085052"/>
                <a:ext cx="266935" cy="266935"/>
              </a:xfrm>
              <a:prstGeom prst="rect">
                <a:avLst/>
              </a:prstGeom>
              <a:solidFill>
                <a:srgbClr val="EF7F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TextBox 142">
                <a:extLst>
                  <a:ext uri="{FF2B5EF4-FFF2-40B4-BE49-F238E27FC236}">
                    <a16:creationId xmlns:a16="http://schemas.microsoft.com/office/drawing/2014/main" id="{817171B2-2A27-C067-FA23-1F3BB8B4405A}"/>
                  </a:ext>
                </a:extLst>
              </p:cNvPr>
              <p:cNvSpPr txBox="1"/>
              <p:nvPr/>
            </p:nvSpPr>
            <p:spPr>
              <a:xfrm>
                <a:off x="6627845" y="1047371"/>
                <a:ext cx="26693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dirty="0">
                    <a:solidFill>
                      <a:schemeClr val="bg1"/>
                    </a:solidFill>
                  </a:rPr>
                  <a:t>7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6BC24FE3-B0E2-3E63-A6BE-2A99AC7E27D2}"/>
                </a:ext>
              </a:extLst>
            </p:cNvPr>
            <p:cNvSpPr/>
            <p:nvPr/>
          </p:nvSpPr>
          <p:spPr>
            <a:xfrm>
              <a:off x="6778114" y="4190007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F0DA664B-1468-8AD8-C100-8ADD70D9324E}"/>
                </a:ext>
              </a:extLst>
            </p:cNvPr>
            <p:cNvSpPr txBox="1"/>
            <p:nvPr/>
          </p:nvSpPr>
          <p:spPr>
            <a:xfrm>
              <a:off x="6949323" y="4197770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>
                  <a:solidFill>
                    <a:srgbClr val="005248"/>
                  </a:solidFill>
                </a:rPr>
                <a:t>Longhorn beetle</a:t>
              </a:r>
            </a:p>
          </p:txBody>
        </p:sp>
        <p:grpSp>
          <p:nvGrpSpPr>
            <p:cNvPr id="171" name="Group 170">
              <a:extLst>
                <a:ext uri="{FF2B5EF4-FFF2-40B4-BE49-F238E27FC236}">
                  <a16:creationId xmlns:a16="http://schemas.microsoft.com/office/drawing/2014/main" id="{3A622CE6-88FF-7715-0D12-4BAE56DE4165}"/>
                </a:ext>
              </a:extLst>
            </p:cNvPr>
            <p:cNvGrpSpPr/>
            <p:nvPr/>
          </p:nvGrpSpPr>
          <p:grpSpPr>
            <a:xfrm>
              <a:off x="6722115" y="4514071"/>
              <a:ext cx="460875" cy="338554"/>
              <a:chOff x="6573032" y="1047371"/>
              <a:chExt cx="460875" cy="338554"/>
            </a:xfrm>
          </p:grpSpPr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C1AAD3AB-3F5A-C37C-D0A4-3256FCF2C775}"/>
                  </a:ext>
                </a:extLst>
              </p:cNvPr>
              <p:cNvSpPr/>
              <p:nvPr/>
            </p:nvSpPr>
            <p:spPr>
              <a:xfrm>
                <a:off x="6629484" y="1085052"/>
                <a:ext cx="266935" cy="266935"/>
              </a:xfrm>
              <a:prstGeom prst="rect">
                <a:avLst/>
              </a:prstGeom>
              <a:solidFill>
                <a:srgbClr val="EF7F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DDE25DE1-27D0-2170-CEC8-5E53B4C06FA2}"/>
                  </a:ext>
                </a:extLst>
              </p:cNvPr>
              <p:cNvSpPr txBox="1"/>
              <p:nvPr/>
            </p:nvSpPr>
            <p:spPr>
              <a:xfrm>
                <a:off x="6573032" y="1047371"/>
                <a:ext cx="460875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spc="-150" dirty="0">
                    <a:solidFill>
                      <a:schemeClr val="bg1"/>
                    </a:solidFill>
                  </a:rPr>
                  <a:t>11</a:t>
                </a:r>
                <a:endParaRPr lang="en-US" sz="1600" b="1" spc="-15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0C4A0555-BDF4-1BBF-25B1-CAA379615E51}"/>
                </a:ext>
              </a:extLst>
            </p:cNvPr>
            <p:cNvSpPr/>
            <p:nvPr/>
          </p:nvSpPr>
          <p:spPr>
            <a:xfrm>
              <a:off x="6778113" y="5909805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7C12CFC9-72BF-0762-6739-3874EB02EF00}"/>
                </a:ext>
              </a:extLst>
            </p:cNvPr>
            <p:cNvSpPr txBox="1"/>
            <p:nvPr/>
          </p:nvSpPr>
          <p:spPr>
            <a:xfrm>
              <a:off x="6949322" y="5917568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Peacock butterfly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67F35F2D-59A7-AAB5-20E4-8ECB9DF4D3AA}"/>
              </a:ext>
            </a:extLst>
          </p:cNvPr>
          <p:cNvGrpSpPr/>
          <p:nvPr/>
        </p:nvGrpSpPr>
        <p:grpSpPr>
          <a:xfrm>
            <a:off x="9790795" y="1054351"/>
            <a:ext cx="1465167" cy="5070252"/>
            <a:chOff x="8277909" y="1054351"/>
            <a:chExt cx="1465167" cy="5070252"/>
          </a:xfrm>
        </p:grpSpPr>
        <p:pic>
          <p:nvPicPr>
            <p:cNvPr id="104" name="Picture 103">
              <a:extLst>
                <a:ext uri="{FF2B5EF4-FFF2-40B4-BE49-F238E27FC236}">
                  <a16:creationId xmlns:a16="http://schemas.microsoft.com/office/drawing/2014/main" id="{862B5603-4DD8-F368-F6C0-93ED7AC686D7}"/>
                </a:ext>
              </a:extLst>
            </p:cNvPr>
            <p:cNvPicPr>
              <a:picLocks/>
            </p:cNvPicPr>
            <p:nvPr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329152" y="2840346"/>
              <a:ext cx="1308785" cy="1308785"/>
            </a:xfrm>
            <a:prstGeom prst="rect">
              <a:avLst/>
            </a:prstGeom>
          </p:spPr>
        </p:pic>
        <p:pic>
          <p:nvPicPr>
            <p:cNvPr id="105" name="Picture 104">
              <a:extLst>
                <a:ext uri="{FF2B5EF4-FFF2-40B4-BE49-F238E27FC236}">
                  <a16:creationId xmlns:a16="http://schemas.microsoft.com/office/drawing/2014/main" id="{75A48716-69E5-BECB-FC26-C2240AD4279A}"/>
                </a:ext>
              </a:extLst>
            </p:cNvPr>
            <p:cNvPicPr>
              <a:picLocks/>
            </p:cNvPicPr>
            <p:nvPr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329152" y="1092033"/>
              <a:ext cx="1308785" cy="1308785"/>
            </a:xfrm>
            <a:prstGeom prst="rect">
              <a:avLst/>
            </a:prstGeom>
          </p:spPr>
        </p:pic>
        <p:pic>
          <p:nvPicPr>
            <p:cNvPr id="106" name="Picture 105">
              <a:extLst>
                <a:ext uri="{FF2B5EF4-FFF2-40B4-BE49-F238E27FC236}">
                  <a16:creationId xmlns:a16="http://schemas.microsoft.com/office/drawing/2014/main" id="{ACD87A89-BC03-66C1-1464-3BD685C5A45A}"/>
                </a:ext>
              </a:extLst>
            </p:cNvPr>
            <p:cNvPicPr>
              <a:picLocks/>
            </p:cNvPicPr>
            <p:nvPr/>
          </p:nvPicPr>
          <p:blipFill rotWithShape="1"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329152" y="4559499"/>
              <a:ext cx="1308785" cy="1308785"/>
            </a:xfrm>
            <a:prstGeom prst="rect">
              <a:avLst/>
            </a:prstGeom>
          </p:spPr>
        </p:pic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478446F6-ABC0-3FC8-FB1E-A3FC3E225534}"/>
                </a:ext>
              </a:extLst>
            </p:cNvPr>
            <p:cNvGrpSpPr/>
            <p:nvPr/>
          </p:nvGrpSpPr>
          <p:grpSpPr>
            <a:xfrm>
              <a:off x="8327171" y="1054351"/>
              <a:ext cx="268574" cy="338554"/>
              <a:chOff x="6627845" y="1047371"/>
              <a:chExt cx="268574" cy="338554"/>
            </a:xfrm>
          </p:grpSpPr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39062D05-1E4D-C8B1-6B36-3350683B9A43}"/>
                  </a:ext>
                </a:extLst>
              </p:cNvPr>
              <p:cNvSpPr/>
              <p:nvPr/>
            </p:nvSpPr>
            <p:spPr>
              <a:xfrm>
                <a:off x="6629484" y="1085052"/>
                <a:ext cx="266935" cy="266935"/>
              </a:xfrm>
              <a:prstGeom prst="rect">
                <a:avLst/>
              </a:prstGeom>
              <a:solidFill>
                <a:srgbClr val="EF7F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TextBox 130">
                <a:extLst>
                  <a:ext uri="{FF2B5EF4-FFF2-40B4-BE49-F238E27FC236}">
                    <a16:creationId xmlns:a16="http://schemas.microsoft.com/office/drawing/2014/main" id="{3E8A1568-BAF6-4016-F10E-60C678F14E9E}"/>
                  </a:ext>
                </a:extLst>
              </p:cNvPr>
              <p:cNvSpPr txBox="1"/>
              <p:nvPr/>
            </p:nvSpPr>
            <p:spPr>
              <a:xfrm>
                <a:off x="6627845" y="1047371"/>
                <a:ext cx="26693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dirty="0">
                    <a:solidFill>
                      <a:schemeClr val="bg1"/>
                    </a:solidFill>
                  </a:rPr>
                  <a:t>4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A64645E8-95DC-1F61-2DC3-023F870D3B86}"/>
                </a:ext>
              </a:extLst>
            </p:cNvPr>
            <p:cNvSpPr/>
            <p:nvPr/>
          </p:nvSpPr>
          <p:spPr>
            <a:xfrm>
              <a:off x="8328356" y="2446910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51B6EA0E-94AA-0E8E-16DF-0876FAA6B8E0}"/>
                </a:ext>
              </a:extLst>
            </p:cNvPr>
            <p:cNvSpPr txBox="1"/>
            <p:nvPr/>
          </p:nvSpPr>
          <p:spPr>
            <a:xfrm>
              <a:off x="8509504" y="2454673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 smtClean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Bumblebee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2355A9A4-9550-5619-D05F-EA69F26BE641}"/>
                </a:ext>
              </a:extLst>
            </p:cNvPr>
            <p:cNvGrpSpPr/>
            <p:nvPr/>
          </p:nvGrpSpPr>
          <p:grpSpPr>
            <a:xfrm>
              <a:off x="8327171" y="2804428"/>
              <a:ext cx="268574" cy="338554"/>
              <a:chOff x="6627845" y="1047371"/>
              <a:chExt cx="268574" cy="338554"/>
            </a:xfrm>
          </p:grpSpPr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D43BF7C8-18BF-5706-1187-174F93A8BC51}"/>
                  </a:ext>
                </a:extLst>
              </p:cNvPr>
              <p:cNvSpPr/>
              <p:nvPr/>
            </p:nvSpPr>
            <p:spPr>
              <a:xfrm>
                <a:off x="6629484" y="1085052"/>
                <a:ext cx="266935" cy="266935"/>
              </a:xfrm>
              <a:prstGeom prst="rect">
                <a:avLst/>
              </a:prstGeom>
              <a:solidFill>
                <a:srgbClr val="EF7F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6A0D5402-229E-7FD4-E250-DC47E05BDEC7}"/>
                  </a:ext>
                </a:extLst>
              </p:cNvPr>
              <p:cNvSpPr txBox="1"/>
              <p:nvPr/>
            </p:nvSpPr>
            <p:spPr>
              <a:xfrm>
                <a:off x="6627845" y="1047371"/>
                <a:ext cx="266936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dirty="0">
                    <a:solidFill>
                      <a:schemeClr val="bg1"/>
                    </a:solidFill>
                  </a:rPr>
                  <a:t>8</a:t>
                </a:r>
                <a:endParaRPr lang="en-US" sz="16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54A77FA5-1578-4E5D-FD41-3AA4D367B765}"/>
                </a:ext>
              </a:extLst>
            </p:cNvPr>
            <p:cNvSpPr/>
            <p:nvPr/>
          </p:nvSpPr>
          <p:spPr>
            <a:xfrm>
              <a:off x="8328356" y="4196987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C76EBAB3-43C6-3B87-DEEB-E11DECAEA3F8}"/>
                </a:ext>
              </a:extLst>
            </p:cNvPr>
            <p:cNvSpPr txBox="1"/>
            <p:nvPr/>
          </p:nvSpPr>
          <p:spPr>
            <a:xfrm>
              <a:off x="8509504" y="4204750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Soldier beetle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637DC261-F735-5B3E-8CDE-7559CE18BE77}"/>
                </a:ext>
              </a:extLst>
            </p:cNvPr>
            <p:cNvGrpSpPr/>
            <p:nvPr/>
          </p:nvGrpSpPr>
          <p:grpSpPr>
            <a:xfrm>
              <a:off x="8277909" y="4521051"/>
              <a:ext cx="460875" cy="338554"/>
              <a:chOff x="6578585" y="1047371"/>
              <a:chExt cx="460875" cy="338554"/>
            </a:xfrm>
          </p:grpSpPr>
          <p:sp>
            <p:nvSpPr>
              <p:cNvPr id="178" name="Rectangle 177">
                <a:extLst>
                  <a:ext uri="{FF2B5EF4-FFF2-40B4-BE49-F238E27FC236}">
                    <a16:creationId xmlns:a16="http://schemas.microsoft.com/office/drawing/2014/main" id="{E747EDAD-77C2-A6A9-D056-70FAE36CDE94}"/>
                  </a:ext>
                </a:extLst>
              </p:cNvPr>
              <p:cNvSpPr/>
              <p:nvPr/>
            </p:nvSpPr>
            <p:spPr>
              <a:xfrm>
                <a:off x="6629484" y="1085052"/>
                <a:ext cx="266935" cy="266935"/>
              </a:xfrm>
              <a:prstGeom prst="rect">
                <a:avLst/>
              </a:prstGeom>
              <a:solidFill>
                <a:srgbClr val="EF7F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011CC48A-987D-8808-C5FA-5C40372D12A5}"/>
                  </a:ext>
                </a:extLst>
              </p:cNvPr>
              <p:cNvSpPr txBox="1"/>
              <p:nvPr/>
            </p:nvSpPr>
            <p:spPr>
              <a:xfrm>
                <a:off x="6578585" y="1047371"/>
                <a:ext cx="460875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spc="-150" dirty="0">
                    <a:solidFill>
                      <a:schemeClr val="bg1"/>
                    </a:solidFill>
                  </a:rPr>
                  <a:t>12</a:t>
                </a:r>
                <a:endParaRPr lang="en-US" sz="1600" b="1" spc="-15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0ECABFA3-73FD-5A88-222F-B5279F8A3ED1}"/>
                </a:ext>
              </a:extLst>
            </p:cNvPr>
            <p:cNvSpPr/>
            <p:nvPr/>
          </p:nvSpPr>
          <p:spPr>
            <a:xfrm>
              <a:off x="8328354" y="5916785"/>
              <a:ext cx="207803" cy="20780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524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2C76264A-57CB-8937-5ADB-7B16DE5CF4B7}"/>
                </a:ext>
              </a:extLst>
            </p:cNvPr>
            <p:cNvSpPr txBox="1"/>
            <p:nvPr/>
          </p:nvSpPr>
          <p:spPr>
            <a:xfrm>
              <a:off x="8509502" y="5924548"/>
              <a:ext cx="1233572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700" dirty="0">
                  <a:solidFill>
                    <a:srgbClr val="005248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Red admiral butterfly</a:t>
              </a:r>
              <a:endParaRPr lang="en-US" sz="700" dirty="0">
                <a:solidFill>
                  <a:srgbClr val="005248"/>
                </a:solidFill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3EC278A-346C-DFFD-8C0C-FA8E2A84CD78}"/>
              </a:ext>
            </a:extLst>
          </p:cNvPr>
          <p:cNvGrpSpPr/>
          <p:nvPr/>
        </p:nvGrpSpPr>
        <p:grpSpPr>
          <a:xfrm>
            <a:off x="4755483" y="10610"/>
            <a:ext cx="3158973" cy="936081"/>
            <a:chOff x="1553281" y="10610"/>
            <a:chExt cx="3158973" cy="936081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14381150-8E11-3C6E-66AD-9FEA3821F4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38241"/>
            <a:stretch/>
          </p:blipFill>
          <p:spPr>
            <a:xfrm>
              <a:off x="1553281" y="10610"/>
              <a:ext cx="2308049" cy="936081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5490676-D8F9-700D-678B-5D423672D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rot="6701938">
              <a:off x="3971338" y="88780"/>
              <a:ext cx="712780" cy="769052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A67758EC-484A-2627-B8BA-856C01E71C39}"/>
              </a:ext>
            </a:extLst>
          </p:cNvPr>
          <p:cNvPicPr>
            <a:picLocks noChangeAspect="1"/>
          </p:cNvPicPr>
          <p:nvPr/>
        </p:nvPicPr>
        <p:blipFill>
          <a:blip r:embed="rId18"/>
          <a:srcRect/>
          <a:stretch/>
        </p:blipFill>
        <p:spPr>
          <a:xfrm>
            <a:off x="550863" y="326929"/>
            <a:ext cx="2354381" cy="483775"/>
          </a:xfrm>
          <a:prstGeom prst="rect">
            <a:avLst/>
          </a:prstGeom>
        </p:spPr>
      </p:pic>
      <p:pic>
        <p:nvPicPr>
          <p:cNvPr id="11" name="Picture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27E61BE-BC99-4454-5758-7BEB7366929D}"/>
              </a:ext>
            </a:extLst>
          </p:cNvPr>
          <p:cNvPicPr>
            <a:picLocks noChangeAspect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294764"/>
            <a:ext cx="313205" cy="270496"/>
          </a:xfrm>
          <a:prstGeom prst="rect">
            <a:avLst/>
          </a:prstGeom>
        </p:spPr>
      </p:pic>
      <p:pic>
        <p:nvPicPr>
          <p:cNvPr id="12" name="Picture 11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D4587A0-66E6-EE32-E0DB-594C2EF61909}"/>
              </a:ext>
            </a:extLst>
          </p:cNvPr>
          <p:cNvPicPr>
            <a:picLocks noChangeAspect="1"/>
          </p:cNvPicPr>
          <p:nvPr/>
        </p:nvPicPr>
        <p:blipFill>
          <a:blip r:embed="rId2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2840" y="294764"/>
            <a:ext cx="308460" cy="270496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1C3A81D-0139-1440-1EC1-955AD68EA72F}"/>
              </a:ext>
            </a:extLst>
          </p:cNvPr>
          <p:cNvSpPr txBox="1"/>
          <p:nvPr/>
        </p:nvSpPr>
        <p:spPr>
          <a:xfrm>
            <a:off x="466906" y="5276529"/>
            <a:ext cx="2082626" cy="584775"/>
          </a:xfrm>
          <a:prstGeom prst="rect">
            <a:avLst/>
          </a:prstGeom>
          <a:solidFill>
            <a:srgbClr val="F5D6A4"/>
          </a:solidFill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5248"/>
                </a:solidFill>
              </a:rPr>
              <a:t>Remember just to look </a:t>
            </a:r>
          </a:p>
          <a:p>
            <a:r>
              <a:rPr lang="en-GB" sz="1600" dirty="0">
                <a:solidFill>
                  <a:srgbClr val="005248"/>
                </a:solidFill>
              </a:rPr>
              <a:t>and not to touch.</a:t>
            </a:r>
          </a:p>
        </p:txBody>
      </p:sp>
    </p:spTree>
    <p:extLst>
      <p:ext uri="{BB962C8B-B14F-4D97-AF65-F5344CB8AC3E}">
        <p14:creationId xmlns:p14="http://schemas.microsoft.com/office/powerpoint/2010/main" val="2859749091"/>
      </p:ext>
    </p:extLst>
  </p:cSld>
  <p:clrMapOvr>
    <a:masterClrMapping/>
  </p:clrMapOvr>
  <p:transition advClick="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" r="25316"/>
          <a:stretch/>
        </p:blipFill>
        <p:spPr>
          <a:xfrm rot="5400000">
            <a:off x="2666999" y="-2667000"/>
            <a:ext cx="6858002" cy="12192002"/>
          </a:xfrm>
          <a:prstGeom prst="rect">
            <a:avLst/>
          </a:prstGeom>
        </p:spPr>
      </p:pic>
      <p:pic>
        <p:nvPicPr>
          <p:cNvPr id="2" name="Picture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15A088E-AD6C-75B0-8DD0-51B0522A64A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143531"/>
            <a:ext cx="313205" cy="270496"/>
          </a:xfrm>
          <a:prstGeom prst="rect">
            <a:avLst/>
          </a:prstGeom>
        </p:spPr>
      </p:pic>
      <p:pic>
        <p:nvPicPr>
          <p:cNvPr id="3" name="Pictur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13FB6AE-4FEF-2C3E-6CCC-0469600EC73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0467" y="143531"/>
            <a:ext cx="313205" cy="2704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53935D-CF7C-8A4B-9E87-6454328A32F6}"/>
              </a:ext>
            </a:extLst>
          </p:cNvPr>
          <p:cNvSpPr/>
          <p:nvPr/>
        </p:nvSpPr>
        <p:spPr>
          <a:xfrm>
            <a:off x="550863" y="549275"/>
            <a:ext cx="11090275" cy="5759450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E074D7D1-D967-EE27-1532-8AD8536D653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111" y="727409"/>
            <a:ext cx="317500" cy="317500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F8478F63-97CC-85DD-B287-8C7CB92CD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433" y="2272131"/>
            <a:ext cx="7357241" cy="2984938"/>
          </a:xfrm>
        </p:spPr>
        <p:txBody>
          <a:bodyPr anchor="t">
            <a:normAutofit/>
          </a:bodyPr>
          <a:lstStyle/>
          <a:p>
            <a:pPr algn="l"/>
            <a:r>
              <a:rPr lang="en-US" sz="5400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Pollen</a:t>
            </a:r>
            <a: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Dust-like grains, produced by the male parts of flowers. </a:t>
            </a:r>
            <a:endParaRPr lang="en-US" dirty="0">
              <a:solidFill>
                <a:srgbClr val="00524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54B0A07-FA97-2CCB-A5C7-054E22270044}"/>
              </a:ext>
            </a:extLst>
          </p:cNvPr>
          <p:cNvSpPr txBox="1">
            <a:spLocks/>
          </p:cNvSpPr>
          <p:nvPr/>
        </p:nvSpPr>
        <p:spPr>
          <a:xfrm>
            <a:off x="9011378" y="153673"/>
            <a:ext cx="1238242" cy="2960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  <a:hlinkClick r:id="" action="ppaction://hlinkshowjump?jump=firstslid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Home</a:t>
            </a:r>
            <a:r>
              <a:rPr lang="en-US" sz="2000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1808924049"/>
      </p:ext>
    </p:extLst>
  </p:cSld>
  <p:clrMapOvr>
    <a:masterClrMapping/>
  </p:clrMapOvr>
  <p:transition advClick="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" r="25316"/>
          <a:stretch/>
        </p:blipFill>
        <p:spPr>
          <a:xfrm rot="5400000">
            <a:off x="2666999" y="-2667000"/>
            <a:ext cx="6858002" cy="12192002"/>
          </a:xfrm>
          <a:prstGeom prst="rect">
            <a:avLst/>
          </a:prstGeom>
        </p:spPr>
      </p:pic>
      <p:pic>
        <p:nvPicPr>
          <p:cNvPr id="2" name="Picture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15A088E-AD6C-75B0-8DD0-51B0522A64A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143531"/>
            <a:ext cx="313205" cy="270496"/>
          </a:xfrm>
          <a:prstGeom prst="rect">
            <a:avLst/>
          </a:prstGeom>
        </p:spPr>
      </p:pic>
      <p:pic>
        <p:nvPicPr>
          <p:cNvPr id="3" name="Pictur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13FB6AE-4FEF-2C3E-6CCC-0469600EC73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0467" y="143531"/>
            <a:ext cx="313205" cy="2704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53935D-CF7C-8A4B-9E87-6454328A32F6}"/>
              </a:ext>
            </a:extLst>
          </p:cNvPr>
          <p:cNvSpPr/>
          <p:nvPr/>
        </p:nvSpPr>
        <p:spPr>
          <a:xfrm>
            <a:off x="550863" y="549275"/>
            <a:ext cx="11090275" cy="5759450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E074D7D1-D967-EE27-1532-8AD8536D653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111" y="727409"/>
            <a:ext cx="317500" cy="317500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F8478F63-97CC-85DD-B287-8C7CB92CD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433" y="1485682"/>
            <a:ext cx="7357241" cy="2984938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Pollination</a:t>
            </a:r>
            <a: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a flower or plant has received pollen which has resulted in the flower or plant being able to make seeds.</a:t>
            </a:r>
            <a:endParaRPr lang="en-US" sz="3200" dirty="0">
              <a:solidFill>
                <a:srgbClr val="00524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E6F9F4-7AC4-F8B8-51D5-26D4B2C55E80}"/>
              </a:ext>
            </a:extLst>
          </p:cNvPr>
          <p:cNvSpPr txBox="1">
            <a:spLocks/>
          </p:cNvSpPr>
          <p:nvPr/>
        </p:nvSpPr>
        <p:spPr>
          <a:xfrm>
            <a:off x="9011378" y="153673"/>
            <a:ext cx="1238242" cy="2960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  <a:hlinkClick r:id="" action="ppaction://hlinkshowjump?jump=firstslid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Home</a:t>
            </a:r>
            <a:r>
              <a:rPr lang="en-US" sz="2000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580710840"/>
      </p:ext>
    </p:extLst>
  </p:cSld>
  <p:clrMapOvr>
    <a:masterClrMapping/>
  </p:clrMapOvr>
  <p:transition advClick="0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" r="25316"/>
          <a:stretch/>
        </p:blipFill>
        <p:spPr>
          <a:xfrm rot="5400000">
            <a:off x="2666999" y="-2667000"/>
            <a:ext cx="6858002" cy="12192002"/>
          </a:xfrm>
          <a:prstGeom prst="rect">
            <a:avLst/>
          </a:prstGeom>
        </p:spPr>
      </p:pic>
      <p:pic>
        <p:nvPicPr>
          <p:cNvPr id="2" name="Picture 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9481F0F-3DC1-34E9-2092-A8BB3390B91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327932" y="143531"/>
            <a:ext cx="313205" cy="270496"/>
          </a:xfrm>
          <a:prstGeom prst="rect">
            <a:avLst/>
          </a:prstGeom>
        </p:spPr>
      </p:pic>
      <p:pic>
        <p:nvPicPr>
          <p:cNvPr id="3" name="Pictur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46F32AA2-FE55-2B1A-9545-0DD436DE009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0467" y="143531"/>
            <a:ext cx="313205" cy="2704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CB26728-8D8D-F747-F856-08EB5C097F13}"/>
              </a:ext>
            </a:extLst>
          </p:cNvPr>
          <p:cNvSpPr/>
          <p:nvPr/>
        </p:nvSpPr>
        <p:spPr>
          <a:xfrm>
            <a:off x="550863" y="549275"/>
            <a:ext cx="11090275" cy="5759450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8478F63-97CC-85DD-B287-8C7CB92CD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433" y="2592356"/>
            <a:ext cx="7357241" cy="298493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Pollinators</a:t>
            </a:r>
            <a:b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Animals that move pollen from one flower or plant to another e.g. bees.</a:t>
            </a:r>
            <a:br>
              <a:rPr lang="en-US" sz="4000" dirty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7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1D5EEAFB-7B79-4D88-E98F-761C466F82F1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111" y="727409"/>
            <a:ext cx="317500" cy="3175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125855B-D1CC-CB34-C066-5F40CB1087BC}"/>
              </a:ext>
            </a:extLst>
          </p:cNvPr>
          <p:cNvSpPr txBox="1">
            <a:spLocks/>
          </p:cNvSpPr>
          <p:nvPr/>
        </p:nvSpPr>
        <p:spPr>
          <a:xfrm>
            <a:off x="9011378" y="153673"/>
            <a:ext cx="1238242" cy="2960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  <a:hlinkClick r:id="" action="ppaction://hlinkshowjump?jump=firstslid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Home</a:t>
            </a:r>
            <a:r>
              <a:rPr lang="en-US" sz="2000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728318727"/>
      </p:ext>
    </p:extLst>
  </p:cSld>
  <p:clrMapOvr>
    <a:masterClrMapping/>
  </p:clrMapOvr>
  <p:transition advClick="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5C8575C-8FDD-7B65-7BBB-D87F79DCF2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5" r="25316"/>
          <a:stretch/>
        </p:blipFill>
        <p:spPr>
          <a:xfrm rot="5400000">
            <a:off x="2666999" y="-2667000"/>
            <a:ext cx="6858002" cy="12192002"/>
          </a:xfrm>
          <a:prstGeom prst="rect">
            <a:avLst/>
          </a:prstGeom>
        </p:spPr>
      </p:pic>
      <p:pic>
        <p:nvPicPr>
          <p:cNvPr id="3" name="Picture 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9E96862C-4B04-4EED-7E7A-D8235A510CC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20467" y="143531"/>
            <a:ext cx="313205" cy="27049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F5ECFF1-11D2-1CBA-4619-C600B80EBE9B}"/>
              </a:ext>
            </a:extLst>
          </p:cNvPr>
          <p:cNvSpPr/>
          <p:nvPr/>
        </p:nvSpPr>
        <p:spPr>
          <a:xfrm>
            <a:off x="550863" y="549275"/>
            <a:ext cx="11090275" cy="5759450"/>
          </a:xfrm>
          <a:prstGeom prst="rect">
            <a:avLst/>
          </a:prstGeom>
          <a:solidFill>
            <a:srgbClr val="F4F1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7BAECF0D-5D73-70D6-FACC-502D2EDF0BA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47111" y="727409"/>
            <a:ext cx="317500" cy="317500"/>
          </a:xfrm>
          <a:prstGeom prst="rect">
            <a:avLst/>
          </a:prstGeom>
        </p:spPr>
      </p:pic>
      <p:sp>
        <p:nvSpPr>
          <p:cNvPr id="14" name="Title 13">
            <a:extLst>
              <a:ext uri="{FF2B5EF4-FFF2-40B4-BE49-F238E27FC236}">
                <a16:creationId xmlns:a16="http://schemas.microsoft.com/office/drawing/2014/main" id="{F8478F63-97CC-85DD-B287-8C7CB92CD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5433" y="1924678"/>
            <a:ext cx="7357241" cy="2984938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Nectar</a:t>
            </a:r>
            <a: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524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Sweet </a:t>
            </a:r>
            <a:r>
              <a:rPr lang="en-US" sz="3600" dirty="0" smtClean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liquid, </a:t>
            </a:r>
            <a:r>
              <a:rPr lang="en-US" sz="3600" dirty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mainly produced</a:t>
            </a:r>
            <a:br>
              <a:rPr lang="en-US" sz="3600" dirty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solidFill>
                  <a:srgbClr val="00524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flowers.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531ED97-FED5-B0E9-63E9-AFCE115332F2}"/>
              </a:ext>
            </a:extLst>
          </p:cNvPr>
          <p:cNvSpPr txBox="1">
            <a:spLocks/>
          </p:cNvSpPr>
          <p:nvPr/>
        </p:nvSpPr>
        <p:spPr>
          <a:xfrm>
            <a:off x="9011378" y="153673"/>
            <a:ext cx="1238242" cy="2960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  <a:hlinkClick r:id="" action="ppaction://hlinkshowjump?jump=firstslid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Home</a:t>
            </a:r>
            <a:r>
              <a:rPr lang="en-US" sz="2000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   </a:t>
            </a:r>
            <a:r>
              <a:rPr lang="en-US" sz="2000" b="1" dirty="0">
                <a:solidFill>
                  <a:srgbClr val="EF7F1C"/>
                </a:solidFill>
                <a:latin typeface="+mn-lt"/>
                <a:cs typeface="Times New Roman" panose="02020603050405020304" pitchFamily="18" charset="0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3753424138"/>
      </p:ext>
    </p:extLst>
  </p:cSld>
  <p:clrMapOvr>
    <a:masterClrMapping/>
  </p:clrMapOvr>
  <p:transition advClick="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66AF3EBBFBC847AE94C9E6D4DBFE5E" ma:contentTypeVersion="18" ma:contentTypeDescription="Create a new document." ma:contentTypeScope="" ma:versionID="27e9880d5f2c8da31d1d4682dfc6482e">
  <xsd:schema xmlns:xsd="http://www.w3.org/2001/XMLSchema" xmlns:xs="http://www.w3.org/2001/XMLSchema" xmlns:p="http://schemas.microsoft.com/office/2006/metadata/properties" xmlns:ns2="063f3a3d-d20b-4fbf-aac0-c2acf0e88b5d" xmlns:ns3="2efb450c-4aca-4ff7-b96f-5f698deb2bbd" targetNamespace="http://schemas.microsoft.com/office/2006/metadata/properties" ma:root="true" ma:fieldsID="fef4b5b76789b998f4a83bc2e6032c77" ns2:_="" ns3:_="">
    <xsd:import namespace="063f3a3d-d20b-4fbf-aac0-c2acf0e88b5d"/>
    <xsd:import namespace="2efb450c-4aca-4ff7-b96f-5f698deb2b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ivestatu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f3a3d-d20b-4fbf-aac0-c2acf0e88b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ivestatus" ma:index="16" nillable="true" ma:displayName="Live status" ma:description="Update on current location to let rest of the team know" ma:format="Dropdown" ma:internalName="Livestatus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8afb050-7ef6-49b1-8358-c3283b90a3f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fb450c-4aca-4ff7-b96f-5f698deb2b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ec7f3170-0cea-4e86-baf7-81030ff84662}" ma:internalName="TaxCatchAll" ma:showField="CatchAllData" ma:web="2efb450c-4aca-4ff7-b96f-5f698deb2b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ivestatus xmlns="063f3a3d-d20b-4fbf-aac0-c2acf0e88b5d" xsi:nil="true"/>
    <lcf76f155ced4ddcb4097134ff3c332f xmlns="063f3a3d-d20b-4fbf-aac0-c2acf0e88b5d">
      <Terms xmlns="http://schemas.microsoft.com/office/infopath/2007/PartnerControls"/>
    </lcf76f155ced4ddcb4097134ff3c332f>
    <TaxCatchAll xmlns="2efb450c-4aca-4ff7-b96f-5f698deb2bbd" xsi:nil="true"/>
  </documentManagement>
</p:properties>
</file>

<file path=customXml/itemProps1.xml><?xml version="1.0" encoding="utf-8"?>
<ds:datastoreItem xmlns:ds="http://schemas.openxmlformats.org/officeDocument/2006/customXml" ds:itemID="{9ADF36B8-4E6A-4813-AB86-9B031BA93031}"/>
</file>

<file path=customXml/itemProps2.xml><?xml version="1.0" encoding="utf-8"?>
<ds:datastoreItem xmlns:ds="http://schemas.openxmlformats.org/officeDocument/2006/customXml" ds:itemID="{36236665-B690-442B-9DA7-90E8D99FE090}"/>
</file>

<file path=customXml/itemProps3.xml><?xml version="1.0" encoding="utf-8"?>
<ds:datastoreItem xmlns:ds="http://schemas.openxmlformats.org/officeDocument/2006/customXml" ds:itemID="{8FD32C5B-D6A4-41FA-B446-504C66A93A77}"/>
</file>

<file path=docProps/app.xml><?xml version="1.0" encoding="utf-8"?>
<Properties xmlns="http://schemas.openxmlformats.org/officeDocument/2006/extended-properties" xmlns:vt="http://schemas.openxmlformats.org/officeDocument/2006/docPropsVTypes">
  <TotalTime>33618</TotalTime>
  <Words>469</Words>
  <Application>Microsoft Office PowerPoint</Application>
  <PresentationFormat>Widescreen</PresentationFormat>
  <Paragraphs>66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August</vt:lpstr>
      <vt:lpstr>PowerPoint Presentation</vt:lpstr>
      <vt:lpstr>PowerPoint Presentation</vt:lpstr>
      <vt:lpstr>Pollen Dust-like grains, produced by the male parts of flowers. </vt:lpstr>
      <vt:lpstr>Pollination When a flower or plant has received pollen which has resulted in the flower or plant being able to make seeds.</vt:lpstr>
      <vt:lpstr>Pollinators Animals that move pollen from one flower or plant to another e.g. bees.  </vt:lpstr>
      <vt:lpstr>Nectar Sweet liquid, mainly produced in flowers.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Bees: Plants, Pollination and Protection</dc:title>
  <dc:creator>AG Marketing</dc:creator>
  <cp:lastModifiedBy>Jo Elphick</cp:lastModifiedBy>
  <cp:revision>27</cp:revision>
  <dcterms:created xsi:type="dcterms:W3CDTF">2024-03-05T08:00:35Z</dcterms:created>
  <dcterms:modified xsi:type="dcterms:W3CDTF">2024-05-28T11:27:52Z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0x0101000866AF3EBBFBC847AE94C9E6D4DBFE5E</vt:lpwstr>
  </property>
</Properties>
</file>