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26" r:id="rId2"/>
    <p:sldId id="327" r:id="rId3"/>
    <p:sldId id="329" r:id="rId4"/>
    <p:sldId id="332" r:id="rId5"/>
    <p:sldId id="330" r:id="rId6"/>
    <p:sldId id="331" r:id="rId7"/>
    <p:sldId id="3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Elphick" initials="JE" lastIdx="3" clrIdx="0">
    <p:extLst>
      <p:ext uri="{19B8F6BF-5375-455C-9EA6-DF929625EA0E}">
        <p15:presenceInfo xmlns:p15="http://schemas.microsoft.com/office/powerpoint/2012/main" userId="S-1-5-21-573514034-4036116226-3480628288-59696" providerId="AD"/>
      </p:ext>
    </p:extLst>
  </p:cmAuthor>
  <p:cmAuthor id="2" name="Hannah Wright" initials="HW" lastIdx="4" clrIdx="1">
    <p:extLst>
      <p:ext uri="{19B8F6BF-5375-455C-9EA6-DF929625EA0E}">
        <p15:presenceInfo xmlns:p15="http://schemas.microsoft.com/office/powerpoint/2012/main" userId="S::hannahwright@rhs.org.uk::fb9fe3aa-f7eb-450d-99da-b2ab4321e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EE"/>
    <a:srgbClr val="F5D6A4"/>
    <a:srgbClr val="005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howGuides="1">
      <p:cViewPr varScale="1">
        <p:scale>
          <a:sx n="105" d="100"/>
          <a:sy n="105" d="100"/>
        </p:scale>
        <p:origin x="72"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FE7DD-1503-D84F-B4F3-2AEDEC2D217D}"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DFCD6-902D-DF47-BB1B-02DD3287B822}" type="slidenum">
              <a:rPr lang="en-US" smtClean="0"/>
              <a:t>‹#›</a:t>
            </a:fld>
            <a:endParaRPr lang="en-US"/>
          </a:p>
        </p:txBody>
      </p:sp>
    </p:spTree>
    <p:extLst>
      <p:ext uri="{BB962C8B-B14F-4D97-AF65-F5344CB8AC3E}">
        <p14:creationId xmlns:p14="http://schemas.microsoft.com/office/powerpoint/2010/main" val="55206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E8C93-1E52-BF4B-8D4C-292FEB626D70}" type="slidenum">
              <a:rPr lang="en-US" smtClean="0"/>
              <a:t>1</a:t>
            </a:fld>
            <a:endParaRPr lang="en-US"/>
          </a:p>
        </p:txBody>
      </p:sp>
    </p:spTree>
    <p:extLst>
      <p:ext uri="{BB962C8B-B14F-4D97-AF65-F5344CB8AC3E}">
        <p14:creationId xmlns:p14="http://schemas.microsoft.com/office/powerpoint/2010/main" val="354890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18E2-25E1-2260-3E1C-C09969D20C5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A5CEB57-3904-C94C-B613-63620A43D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EA172C1-F1B8-D02F-E4BF-D0BADA62BCA4}"/>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5" name="Footer Placeholder 4">
            <a:extLst>
              <a:ext uri="{FF2B5EF4-FFF2-40B4-BE49-F238E27FC236}">
                <a16:creationId xmlns:a16="http://schemas.microsoft.com/office/drawing/2014/main" id="{779EC1E5-A652-0C01-5715-381CE155D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4262A-C937-ED4D-F234-7D4228517697}"/>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384096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7F2B-774B-52D9-E5D3-08D96A91287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20F27D-B3CD-018D-C550-48BD993B5F1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E02A76-2025-3E7C-62AA-5C7B686E1ADE}"/>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5" name="Footer Placeholder 4">
            <a:extLst>
              <a:ext uri="{FF2B5EF4-FFF2-40B4-BE49-F238E27FC236}">
                <a16:creationId xmlns:a16="http://schemas.microsoft.com/office/drawing/2014/main" id="{61E9C1EA-8F7C-E9A0-423C-C820D764D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D495A-BBC0-8F47-3738-761296CDBB63}"/>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234407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DCF7-FF75-F567-2A98-EBFC54BE388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52487F-0E3A-EEE6-7C21-96D2D52A38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276FD3-AA9E-9D9A-6A49-4B27135DF04C}"/>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5" name="Footer Placeholder 4">
            <a:extLst>
              <a:ext uri="{FF2B5EF4-FFF2-40B4-BE49-F238E27FC236}">
                <a16:creationId xmlns:a16="http://schemas.microsoft.com/office/drawing/2014/main" id="{A6E1EFB6-A2F4-320C-8AF8-1D9A2D8DC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8679D-997E-5C3E-86B3-82B5D58D094A}"/>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127125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02E8-2D59-8084-BBCA-2609C1AE11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2F58A7-C7D3-3BFB-A404-151EB749B2A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AC3AAC-BA37-5E01-FD01-21A7AC76332F}"/>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5" name="Footer Placeholder 4">
            <a:extLst>
              <a:ext uri="{FF2B5EF4-FFF2-40B4-BE49-F238E27FC236}">
                <a16:creationId xmlns:a16="http://schemas.microsoft.com/office/drawing/2014/main" id="{F8FA1E52-F311-1A39-3F0C-8276BC29D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F9E81-6C6E-4950-5DD3-49BC64C61475}"/>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193484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9D06-BB1A-96AC-4485-2B78F8D7ED5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A318D8B-4D3E-6E3C-14F0-209727BD66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A4562F9-D275-262C-4251-C199B468CE5E}"/>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5" name="Footer Placeholder 4">
            <a:extLst>
              <a:ext uri="{FF2B5EF4-FFF2-40B4-BE49-F238E27FC236}">
                <a16:creationId xmlns:a16="http://schemas.microsoft.com/office/drawing/2014/main" id="{E37F34B4-680F-5456-7957-D4A29C404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9FB8A-EB65-40E5-348D-5B44CF835338}"/>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87886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6374-8E2A-BDBA-1082-583DE72CF3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CA7982F-C9AD-5597-4A32-42C6278BBA7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FEDE5AE-56B9-4CE1-C165-4860B2B0A30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04C9C9D-FE43-0C2D-E603-96515E60BC37}"/>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6" name="Footer Placeholder 5">
            <a:extLst>
              <a:ext uri="{FF2B5EF4-FFF2-40B4-BE49-F238E27FC236}">
                <a16:creationId xmlns:a16="http://schemas.microsoft.com/office/drawing/2014/main" id="{F4D0C877-2459-491A-535E-7707AA45B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4CAA9-5E1E-DDB0-1100-CA6F3FB94EDF}"/>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301675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2F27-7517-6FDA-69F6-31EB62C413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A6B70C-F14D-259F-4B66-012C7064D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92D628-B5A6-D28A-6AC4-E27B2FC58E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05847F-D26B-5E5B-DF01-DBF9E2A43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90367A-A898-721D-F93E-15D38DBB819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8A20D0-3FE0-856A-2336-D5B1B6038DF6}"/>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8" name="Footer Placeholder 7">
            <a:extLst>
              <a:ext uri="{FF2B5EF4-FFF2-40B4-BE49-F238E27FC236}">
                <a16:creationId xmlns:a16="http://schemas.microsoft.com/office/drawing/2014/main" id="{86DA0580-A62D-C182-EF33-0A81743193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D5A8C-F1A9-8CAF-7179-A660E8734A99}"/>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111254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6B40-789B-324B-2B4F-C4A1B9B06FA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0D86A68-96DD-658E-0117-30F7591AD22F}"/>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4" name="Footer Placeholder 3">
            <a:extLst>
              <a:ext uri="{FF2B5EF4-FFF2-40B4-BE49-F238E27FC236}">
                <a16:creationId xmlns:a16="http://schemas.microsoft.com/office/drawing/2014/main" id="{3E4CA892-B969-9FB0-EE52-00EA3374F2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92FA0A-6CA2-E210-DC1A-832FD986C11E}"/>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233143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6F8BA-2BDE-CB04-772C-A44E288E6191}"/>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3" name="Footer Placeholder 2">
            <a:extLst>
              <a:ext uri="{FF2B5EF4-FFF2-40B4-BE49-F238E27FC236}">
                <a16:creationId xmlns:a16="http://schemas.microsoft.com/office/drawing/2014/main" id="{35AC2A4E-94C3-2421-BACA-CFC303836B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D04910-7784-D5C1-D5D4-B09CB6906755}"/>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90571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6F0B-B1D2-4C1E-FFB8-3D90BC88A8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C3D2B0-9772-F172-0B13-B10BE2A7A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81E45B-7CA0-C0E9-9520-75BA02258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A8AC30-B6D7-5558-9B4E-590A0F4E7F2B}"/>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6" name="Footer Placeholder 5">
            <a:extLst>
              <a:ext uri="{FF2B5EF4-FFF2-40B4-BE49-F238E27FC236}">
                <a16:creationId xmlns:a16="http://schemas.microsoft.com/office/drawing/2014/main" id="{E59DAF21-0FB8-852D-A42D-6E31B615B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BAC3D6-00F6-3A56-2A4F-859CBE4BEDCD}"/>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30000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6497-0444-E781-1785-D639B678CA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73E5EC-9FB6-C229-3434-ACDF12B6C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F017CC-E36D-6420-ADD6-CC8FECAF0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7461B4-939F-FEE5-8FAF-EFD5376C40FA}"/>
              </a:ext>
            </a:extLst>
          </p:cNvPr>
          <p:cNvSpPr>
            <a:spLocks noGrp="1"/>
          </p:cNvSpPr>
          <p:nvPr>
            <p:ph type="dt" sz="half" idx="10"/>
          </p:nvPr>
        </p:nvSpPr>
        <p:spPr/>
        <p:txBody>
          <a:bodyPr/>
          <a:lstStyle/>
          <a:p>
            <a:fld id="{0ACEB66F-5DA6-4147-A2E0-7EEE4BE3F939}" type="datetimeFigureOut">
              <a:rPr lang="en-US" smtClean="0"/>
              <a:t>5/30/2024</a:t>
            </a:fld>
            <a:endParaRPr lang="en-US"/>
          </a:p>
        </p:txBody>
      </p:sp>
      <p:sp>
        <p:nvSpPr>
          <p:cNvPr id="6" name="Footer Placeholder 5">
            <a:extLst>
              <a:ext uri="{FF2B5EF4-FFF2-40B4-BE49-F238E27FC236}">
                <a16:creationId xmlns:a16="http://schemas.microsoft.com/office/drawing/2014/main" id="{1CEE9ADC-5416-79AE-FB17-2111F4776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DCE02-0799-BE76-D707-A0A49BB129FD}"/>
              </a:ext>
            </a:extLst>
          </p:cNvPr>
          <p:cNvSpPr>
            <a:spLocks noGrp="1"/>
          </p:cNvSpPr>
          <p:nvPr>
            <p:ph type="sldNum" sz="quarter" idx="12"/>
          </p:nvPr>
        </p:nvSpPr>
        <p:spPr/>
        <p:txBody>
          <a:bodyPr/>
          <a:lstStyle/>
          <a:p>
            <a:fld id="{FA6678C8-0485-7645-9ABF-55F3B6031A88}" type="slidenum">
              <a:rPr lang="en-US" smtClean="0"/>
              <a:t>‹#›</a:t>
            </a:fld>
            <a:endParaRPr lang="en-US"/>
          </a:p>
        </p:txBody>
      </p:sp>
    </p:spTree>
    <p:extLst>
      <p:ext uri="{BB962C8B-B14F-4D97-AF65-F5344CB8AC3E}">
        <p14:creationId xmlns:p14="http://schemas.microsoft.com/office/powerpoint/2010/main" val="125815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5E647-37B5-6C6F-C913-52FEB35CB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700C7C-07B4-6FD5-51CF-76621951B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D11271-33EA-F01E-0E15-7C2055D85E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EB66F-5DA6-4147-A2E0-7EEE4BE3F939}" type="datetimeFigureOut">
              <a:rPr lang="en-US" smtClean="0"/>
              <a:t>5/30/2024</a:t>
            </a:fld>
            <a:endParaRPr lang="en-US"/>
          </a:p>
        </p:txBody>
      </p:sp>
      <p:sp>
        <p:nvSpPr>
          <p:cNvPr id="5" name="Footer Placeholder 4">
            <a:extLst>
              <a:ext uri="{FF2B5EF4-FFF2-40B4-BE49-F238E27FC236}">
                <a16:creationId xmlns:a16="http://schemas.microsoft.com/office/drawing/2014/main" id="{B47803AA-B34C-4059-B1FE-65B821039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CF6FF0-A124-5A68-1D18-9B81C6259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678C8-0485-7645-9ABF-55F3B6031A88}" type="slidenum">
              <a:rPr lang="en-US" smtClean="0"/>
              <a:t>‹#›</a:t>
            </a:fld>
            <a:endParaRPr lang="en-US"/>
          </a:p>
        </p:txBody>
      </p:sp>
    </p:spTree>
    <p:extLst>
      <p:ext uri="{BB962C8B-B14F-4D97-AF65-F5344CB8AC3E}">
        <p14:creationId xmlns:p14="http://schemas.microsoft.com/office/powerpoint/2010/main" val="2592059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png"/><Relationship Id="rId5" Type="http://schemas.openxmlformats.org/officeDocument/2006/relationships/slide" Target="slide5.xml"/><Relationship Id="rId10" Type="http://schemas.openxmlformats.org/officeDocument/2006/relationships/image" Target="../media/image5.png"/><Relationship Id="rId4" Type="http://schemas.openxmlformats.org/officeDocument/2006/relationships/slide" Target="slide6.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7.xml"/><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8.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11" name="Rectangle 10">
            <a:extLst>
              <a:ext uri="{FF2B5EF4-FFF2-40B4-BE49-F238E27FC236}">
                <a16:creationId xmlns:a16="http://schemas.microsoft.com/office/drawing/2014/main" id="{2E40F2DE-A2F2-D95F-20DA-0825DCA5B4E3}"/>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85EF96B-A335-AFD9-ADB4-43EEC3CB569E}"/>
              </a:ext>
            </a:extLst>
          </p:cNvPr>
          <p:cNvSpPr/>
          <p:nvPr/>
        </p:nvSpPr>
        <p:spPr>
          <a:xfrm>
            <a:off x="557086" y="2481837"/>
            <a:ext cx="11386757" cy="3621730"/>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614D72-0A66-D221-7733-4672C4A161EF}"/>
              </a:ext>
            </a:extLst>
          </p:cNvPr>
          <p:cNvSpPr txBox="1"/>
          <p:nvPr/>
        </p:nvSpPr>
        <p:spPr>
          <a:xfrm>
            <a:off x="736107" y="3859696"/>
            <a:ext cx="3265485" cy="1954381"/>
          </a:xfrm>
          <a:prstGeom prst="rect">
            <a:avLst/>
          </a:prstGeom>
          <a:noFill/>
        </p:spPr>
        <p:txBody>
          <a:bodyPr wrap="square">
            <a:spAutoFit/>
          </a:bodyPr>
          <a:lstStyle/>
          <a:p>
            <a:pPr marL="0" indent="0">
              <a:spcAft>
                <a:spcPts val="600"/>
              </a:spcAft>
              <a:buNone/>
            </a:pPr>
            <a:r>
              <a:rPr lang="en-GB" sz="2000" dirty="0">
                <a:solidFill>
                  <a:srgbClr val="005248"/>
                </a:solidFill>
                <a:latin typeface="Calibri" panose="020F0502020204030204" pitchFamily="34" charset="0"/>
                <a:cs typeface="Calibri" panose="020F0502020204030204" pitchFamily="34" charset="0"/>
              </a:rPr>
              <a:t>What are bee corridors?</a:t>
            </a:r>
          </a:p>
          <a:p>
            <a:pPr marL="0" indent="0">
              <a:spcAft>
                <a:spcPts val="600"/>
              </a:spcAft>
              <a:buNone/>
            </a:pPr>
            <a:r>
              <a:rPr lang="en-GB" sz="1600" dirty="0">
                <a:solidFill>
                  <a:srgbClr val="005248"/>
                </a:solidFill>
              </a:rPr>
              <a:t>Bee corridors are areas of </a:t>
            </a:r>
            <a:r>
              <a:rPr lang="en-GB" sz="1600" b="1" dirty="0">
                <a:solidFill>
                  <a:srgbClr val="005248"/>
                </a:solidFill>
                <a:hlinkClick r:id="rId4" action="ppaction://hlinksldjump">
                  <a:extLst>
                    <a:ext uri="{A12FA001-AC4F-418D-AE19-62706E023703}">
                      <ahyp:hlinkClr xmlns="" xmlns:ahyp="http://schemas.microsoft.com/office/drawing/2018/hyperlinkcolor" val="tx"/>
                    </a:ext>
                  </a:extLst>
                </a:hlinkClick>
              </a:rPr>
              <a:t>nectar</a:t>
            </a:r>
            <a:r>
              <a:rPr lang="en-GB" sz="1600" dirty="0">
                <a:solidFill>
                  <a:srgbClr val="005248"/>
                </a:solidFill>
              </a:rPr>
              <a:t>-rich flowering plants that bees and other </a:t>
            </a:r>
            <a:r>
              <a:rPr lang="en-GB" sz="1600" b="1" dirty="0">
                <a:solidFill>
                  <a:srgbClr val="005248"/>
                </a:solidFill>
                <a:hlinkClick r:id="rId5" action="ppaction://hlinksldjump">
                  <a:extLst>
                    <a:ext uri="{A12FA001-AC4F-418D-AE19-62706E023703}">
                      <ahyp:hlinkClr xmlns="" xmlns:ahyp="http://schemas.microsoft.com/office/drawing/2018/hyperlinkcolor" val="tx"/>
                    </a:ext>
                  </a:extLst>
                </a:hlinkClick>
              </a:rPr>
              <a:t>pollinators</a:t>
            </a:r>
            <a:r>
              <a:rPr lang="en-GB" sz="1600" dirty="0">
                <a:solidFill>
                  <a:srgbClr val="005248"/>
                </a:solidFill>
              </a:rPr>
              <a:t> travel through. They provide bees with the nectar they need to fly to their next area of </a:t>
            </a:r>
            <a:r>
              <a:rPr lang="en-GB" sz="1600" b="1" dirty="0">
                <a:solidFill>
                  <a:srgbClr val="005248"/>
                </a:solidFill>
                <a:hlinkClick r:id="rId6" action="ppaction://hlinksldjump">
                  <a:extLst>
                    <a:ext uri="{A12FA001-AC4F-418D-AE19-62706E023703}">
                      <ahyp:hlinkClr xmlns="" xmlns:ahyp="http://schemas.microsoft.com/office/drawing/2018/hyperlinkcolor" val="tx"/>
                    </a:ext>
                  </a:extLst>
                </a:hlinkClick>
              </a:rPr>
              <a:t>habitat</a:t>
            </a:r>
            <a:r>
              <a:rPr lang="en-GB" sz="1600" dirty="0">
                <a:solidFill>
                  <a:srgbClr val="005248"/>
                </a:solidFill>
              </a:rPr>
              <a:t>. </a:t>
            </a:r>
          </a:p>
        </p:txBody>
      </p:sp>
      <p:sp>
        <p:nvSpPr>
          <p:cNvPr id="28" name="Title 1">
            <a:extLst>
              <a:ext uri="{FF2B5EF4-FFF2-40B4-BE49-F238E27FC236}">
                <a16:creationId xmlns:a16="http://schemas.microsoft.com/office/drawing/2014/main" id="{4B1E201D-F4C4-2EE5-EC91-3DB02914757E}"/>
              </a:ext>
            </a:extLst>
          </p:cNvPr>
          <p:cNvSpPr>
            <a:spLocks noGrp="1"/>
          </p:cNvSpPr>
          <p:nvPr>
            <p:ph type="ctrTitle"/>
          </p:nvPr>
        </p:nvSpPr>
        <p:spPr>
          <a:xfrm>
            <a:off x="475447" y="1094165"/>
            <a:ext cx="5451943" cy="901768"/>
          </a:xfrm>
        </p:spPr>
        <p:txBody>
          <a:bodyPr>
            <a:noAutofit/>
          </a:bodyPr>
          <a:lstStyle/>
          <a:p>
            <a:pPr algn="l"/>
            <a:r>
              <a:rPr lang="en-US" dirty="0">
                <a:solidFill>
                  <a:srgbClr val="EF7F1C"/>
                </a:solidFill>
                <a:latin typeface="Times New Roman" panose="02020603050405020304" pitchFamily="18" charset="0"/>
                <a:cs typeface="Times New Roman" panose="02020603050405020304" pitchFamily="18" charset="0"/>
              </a:rPr>
              <a:t>April</a:t>
            </a:r>
          </a:p>
        </p:txBody>
      </p:sp>
      <p:sp>
        <p:nvSpPr>
          <p:cNvPr id="5" name="TextBox 4">
            <a:extLst>
              <a:ext uri="{FF2B5EF4-FFF2-40B4-BE49-F238E27FC236}">
                <a16:creationId xmlns:a16="http://schemas.microsoft.com/office/drawing/2014/main" id="{FD0E2A41-AACF-D08A-C327-703569821340}"/>
              </a:ext>
            </a:extLst>
          </p:cNvPr>
          <p:cNvSpPr txBox="1"/>
          <p:nvPr/>
        </p:nvSpPr>
        <p:spPr>
          <a:xfrm>
            <a:off x="467564" y="1940866"/>
            <a:ext cx="11476280" cy="430887"/>
          </a:xfrm>
          <a:prstGeom prst="rect">
            <a:avLst/>
          </a:prstGeom>
          <a:noFill/>
        </p:spPr>
        <p:txBody>
          <a:bodyPr wrap="square">
            <a:spAutoFit/>
          </a:bodyPr>
          <a:lstStyle/>
          <a:p>
            <a:pPr>
              <a:tabLst>
                <a:tab pos="3905250" algn="l"/>
              </a:tabLst>
            </a:pPr>
            <a:r>
              <a:rPr lang="en-GB" sz="2200" dirty="0">
                <a:solidFill>
                  <a:srgbClr val="005248"/>
                </a:solidFill>
              </a:rPr>
              <a:t>This </a:t>
            </a:r>
            <a:r>
              <a:rPr lang="en-GB" sz="2200" dirty="0" smtClean="0">
                <a:solidFill>
                  <a:srgbClr val="005248"/>
                </a:solidFill>
              </a:rPr>
              <a:t>month, </a:t>
            </a:r>
            <a:r>
              <a:rPr lang="en-GB" sz="2200" dirty="0">
                <a:solidFill>
                  <a:srgbClr val="005248"/>
                </a:solidFill>
              </a:rPr>
              <a:t>red-tailed mason bees are starting to look for empty snail shells to nest in.</a:t>
            </a:r>
          </a:p>
        </p:txBody>
      </p:sp>
      <p:grpSp>
        <p:nvGrpSpPr>
          <p:cNvPr id="9" name="Group 8">
            <a:extLst>
              <a:ext uri="{FF2B5EF4-FFF2-40B4-BE49-F238E27FC236}">
                <a16:creationId xmlns:a16="http://schemas.microsoft.com/office/drawing/2014/main" id="{83E2608E-63E1-6CF5-E4CD-3E8B7AC502F6}"/>
              </a:ext>
            </a:extLst>
          </p:cNvPr>
          <p:cNvGrpSpPr/>
          <p:nvPr/>
        </p:nvGrpSpPr>
        <p:grpSpPr>
          <a:xfrm>
            <a:off x="6287512" y="-2126"/>
            <a:ext cx="4700614" cy="1775195"/>
            <a:chOff x="5076217" y="-2126"/>
            <a:chExt cx="4700614" cy="1775195"/>
          </a:xfrm>
        </p:grpSpPr>
        <p:pic>
          <p:nvPicPr>
            <p:cNvPr id="87" name="Picture 86">
              <a:extLst>
                <a:ext uri="{FF2B5EF4-FFF2-40B4-BE49-F238E27FC236}">
                  <a16:creationId xmlns:a16="http://schemas.microsoft.com/office/drawing/2014/main" id="{EF23B98C-2D25-CB90-D736-C1DAC0DF341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1746"/>
            <a:stretch/>
          </p:blipFill>
          <p:spPr>
            <a:xfrm>
              <a:off x="5076217" y="-2126"/>
              <a:ext cx="3454400" cy="1775195"/>
            </a:xfrm>
            <a:prstGeom prst="rect">
              <a:avLst/>
            </a:prstGeom>
          </p:spPr>
        </p:pic>
        <p:pic>
          <p:nvPicPr>
            <p:cNvPr id="6" name="Picture 5">
              <a:extLst>
                <a:ext uri="{FF2B5EF4-FFF2-40B4-BE49-F238E27FC236}">
                  <a16:creationId xmlns:a16="http://schemas.microsoft.com/office/drawing/2014/main" id="{FDB9C5CE-58ED-94EF-A348-F71D7A30692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rot="6701938">
              <a:off x="8667921" y="537380"/>
              <a:ext cx="1066800" cy="1151021"/>
            </a:xfrm>
            <a:prstGeom prst="rect">
              <a:avLst/>
            </a:prstGeom>
          </p:spPr>
        </p:pic>
      </p:grpSp>
      <p:pic>
        <p:nvPicPr>
          <p:cNvPr id="8" name="Picture 7">
            <a:extLst>
              <a:ext uri="{FF2B5EF4-FFF2-40B4-BE49-F238E27FC236}">
                <a16:creationId xmlns:a16="http://schemas.microsoft.com/office/drawing/2014/main" id="{2BDBF220-E555-FABA-246B-610AA422244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7053" t="-5335" r="4578" b="-3001"/>
          <a:stretch/>
        </p:blipFill>
        <p:spPr>
          <a:xfrm>
            <a:off x="4192292" y="2426612"/>
            <a:ext cx="7599596" cy="1720369"/>
          </a:xfrm>
          <a:prstGeom prst="rect">
            <a:avLst/>
          </a:prstGeom>
        </p:spPr>
      </p:pic>
      <p:sp>
        <p:nvSpPr>
          <p:cNvPr id="10" name="TextBox 9">
            <a:extLst>
              <a:ext uri="{FF2B5EF4-FFF2-40B4-BE49-F238E27FC236}">
                <a16:creationId xmlns:a16="http://schemas.microsoft.com/office/drawing/2014/main" id="{BA2B3828-EBA8-5717-EEA2-1B62EE7DB395}"/>
              </a:ext>
            </a:extLst>
          </p:cNvPr>
          <p:cNvSpPr txBox="1"/>
          <p:nvPr/>
        </p:nvSpPr>
        <p:spPr>
          <a:xfrm>
            <a:off x="736107" y="2739209"/>
            <a:ext cx="2410050" cy="830997"/>
          </a:xfrm>
          <a:prstGeom prst="rect">
            <a:avLst/>
          </a:prstGeom>
          <a:noFill/>
        </p:spPr>
        <p:txBody>
          <a:bodyPr wrap="square">
            <a:spAutoFit/>
          </a:bodyPr>
          <a:lstStyle/>
          <a:p>
            <a:pPr>
              <a:spcAft>
                <a:spcPts val="600"/>
              </a:spcAft>
            </a:pPr>
            <a:r>
              <a:rPr lang="en-GB" sz="2400" dirty="0">
                <a:solidFill>
                  <a:srgbClr val="005248"/>
                </a:solidFill>
              </a:rPr>
              <a:t>Learn </a:t>
            </a:r>
            <a:r>
              <a:rPr lang="en-GB" sz="2400" dirty="0" smtClean="0">
                <a:solidFill>
                  <a:srgbClr val="005248"/>
                </a:solidFill>
              </a:rPr>
              <a:t>about: </a:t>
            </a:r>
            <a:r>
              <a:rPr lang="en-GB" sz="2400" dirty="0">
                <a:solidFill>
                  <a:srgbClr val="005248"/>
                </a:solidFill>
              </a:rPr>
              <a:t>bee corridors</a:t>
            </a:r>
          </a:p>
        </p:txBody>
      </p:sp>
      <p:sp>
        <p:nvSpPr>
          <p:cNvPr id="3" name="TextBox 2">
            <a:extLst>
              <a:ext uri="{FF2B5EF4-FFF2-40B4-BE49-F238E27FC236}">
                <a16:creationId xmlns:a16="http://schemas.microsoft.com/office/drawing/2014/main" id="{F97A9111-D683-DAA5-83B8-57629A3D65B9}"/>
              </a:ext>
            </a:extLst>
          </p:cNvPr>
          <p:cNvSpPr txBox="1"/>
          <p:nvPr/>
        </p:nvSpPr>
        <p:spPr>
          <a:xfrm>
            <a:off x="5069192" y="5607210"/>
            <a:ext cx="5845796" cy="523220"/>
          </a:xfrm>
          <a:prstGeom prst="rect">
            <a:avLst/>
          </a:prstGeom>
          <a:noFill/>
        </p:spPr>
        <p:txBody>
          <a:bodyPr wrap="square">
            <a:spAutoFit/>
          </a:bodyPr>
          <a:lstStyle/>
          <a:p>
            <a:pPr algn="ctr"/>
            <a:r>
              <a:rPr lang="en-GB" sz="1400" dirty="0">
                <a:solidFill>
                  <a:srgbClr val="005248"/>
                </a:solidFill>
              </a:rPr>
              <a:t>The flowering plants at the school create a corridor for bees to travel along. They find food as they fly from one habitat patch to another.</a:t>
            </a:r>
            <a:endParaRPr lang="en-US" sz="1400" dirty="0">
              <a:solidFill>
                <a:srgbClr val="005248"/>
              </a:solidFill>
            </a:endParaRPr>
          </a:p>
        </p:txBody>
      </p:sp>
      <p:pic>
        <p:nvPicPr>
          <p:cNvPr id="13" name="Picture 12">
            <a:extLst>
              <a:ext uri="{FF2B5EF4-FFF2-40B4-BE49-F238E27FC236}">
                <a16:creationId xmlns:a16="http://schemas.microsoft.com/office/drawing/2014/main" id="{0C000693-AA09-FCED-DAD9-B8D23394E8A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6083" t="-9080" r="4622" b="-305"/>
          <a:stretch/>
        </p:blipFill>
        <p:spPr>
          <a:xfrm>
            <a:off x="4192292" y="3908559"/>
            <a:ext cx="7599596" cy="1720369"/>
          </a:xfrm>
          <a:prstGeom prst="rect">
            <a:avLst/>
          </a:prstGeom>
        </p:spPr>
      </p:pic>
      <p:pic>
        <p:nvPicPr>
          <p:cNvPr id="14" name="Picture 13">
            <a:hlinkClick r:id="" action="ppaction://hlinkshowjump?jump=nextslide"/>
            <a:extLst>
              <a:ext uri="{FF2B5EF4-FFF2-40B4-BE49-F238E27FC236}">
                <a16:creationId xmlns:a16="http://schemas.microsoft.com/office/drawing/2014/main" id="{526B8671-3343-447C-130F-D1042424AF1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2" name="Picture 1">
            <a:extLst>
              <a:ext uri="{FF2B5EF4-FFF2-40B4-BE49-F238E27FC236}">
                <a16:creationId xmlns:a16="http://schemas.microsoft.com/office/drawing/2014/main" id="{B223AA6F-EB71-78F6-A8D1-DEC133D0F5C2}"/>
              </a:ext>
            </a:extLst>
          </p:cNvPr>
          <p:cNvPicPr>
            <a:picLocks noChangeAspect="1"/>
          </p:cNvPicPr>
          <p:nvPr/>
        </p:nvPicPr>
        <p:blipFill>
          <a:blip r:embed="rId12"/>
          <a:srcRect/>
          <a:stretch/>
        </p:blipFill>
        <p:spPr>
          <a:xfrm>
            <a:off x="550863" y="326929"/>
            <a:ext cx="2354381" cy="483775"/>
          </a:xfrm>
          <a:prstGeom prst="rect">
            <a:avLst/>
          </a:prstGeom>
        </p:spPr>
      </p:pic>
    </p:spTree>
    <p:extLst>
      <p:ext uri="{BB962C8B-B14F-4D97-AF65-F5344CB8AC3E}">
        <p14:creationId xmlns:p14="http://schemas.microsoft.com/office/powerpoint/2010/main" val="2322756434"/>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7CD97D-004B-AF1C-8E0E-3337E16B346F}"/>
              </a:ext>
            </a:extLst>
          </p:cNvPr>
          <p:cNvSpPr/>
          <p:nvPr/>
        </p:nvSpPr>
        <p:spPr>
          <a:xfrm>
            <a:off x="-3" y="810705"/>
            <a:ext cx="12192003" cy="549801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3" name="Rectangle 2">
            <a:extLst>
              <a:ext uri="{FF2B5EF4-FFF2-40B4-BE49-F238E27FC236}">
                <a16:creationId xmlns:a16="http://schemas.microsoft.com/office/drawing/2014/main" id="{F56D4600-3696-1314-89F2-C252BF1C411F}"/>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D42F4B6-B1CF-E1ED-996B-022002C773CF}"/>
              </a:ext>
            </a:extLst>
          </p:cNvPr>
          <p:cNvSpPr/>
          <p:nvPr/>
        </p:nvSpPr>
        <p:spPr>
          <a:xfrm>
            <a:off x="555551" y="1746771"/>
            <a:ext cx="11085586" cy="4248470"/>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27" name="TextBox 26">
            <a:extLst>
              <a:ext uri="{FF2B5EF4-FFF2-40B4-BE49-F238E27FC236}">
                <a16:creationId xmlns:a16="http://schemas.microsoft.com/office/drawing/2014/main" id="{DD614D72-0A66-D221-7733-4672C4A161EF}"/>
              </a:ext>
            </a:extLst>
          </p:cNvPr>
          <p:cNvSpPr txBox="1"/>
          <p:nvPr/>
        </p:nvSpPr>
        <p:spPr>
          <a:xfrm>
            <a:off x="662422" y="1869791"/>
            <a:ext cx="7566504" cy="4016484"/>
          </a:xfrm>
          <a:prstGeom prst="rect">
            <a:avLst/>
          </a:prstGeom>
          <a:noFill/>
        </p:spPr>
        <p:txBody>
          <a:bodyPr wrap="square">
            <a:spAutoFit/>
          </a:bodyPr>
          <a:lstStyle/>
          <a:p>
            <a:pPr marL="0" indent="0">
              <a:spcAft>
                <a:spcPts val="600"/>
              </a:spcAft>
              <a:buNone/>
            </a:pPr>
            <a:r>
              <a:rPr lang="en-GB" sz="2000" dirty="0">
                <a:solidFill>
                  <a:srgbClr val="005248"/>
                </a:solidFill>
              </a:rPr>
              <a:t>Why are bee corridors needed? </a:t>
            </a:r>
          </a:p>
          <a:p>
            <a:pPr marL="285750" indent="-285750">
              <a:spcAft>
                <a:spcPts val="600"/>
              </a:spcAft>
              <a:buFont typeface="Arial" panose="020B0604020202020204" pitchFamily="34" charset="0"/>
              <a:buChar char="•"/>
            </a:pPr>
            <a:r>
              <a:rPr lang="en-GB" sz="1500" dirty="0">
                <a:solidFill>
                  <a:srgbClr val="005248"/>
                </a:solidFill>
              </a:rPr>
              <a:t>As the number of people on the planet increases, we are taking up more space to live. </a:t>
            </a:r>
            <a:br>
              <a:rPr lang="en-GB" sz="1500" dirty="0">
                <a:solidFill>
                  <a:srgbClr val="005248"/>
                </a:solidFill>
              </a:rPr>
            </a:br>
            <a:r>
              <a:rPr lang="en-GB" sz="1500" dirty="0">
                <a:solidFill>
                  <a:srgbClr val="005248"/>
                </a:solidFill>
              </a:rPr>
              <a:t>This means there is less habitat available for wildlife, including bees and other pollinating insects. </a:t>
            </a:r>
          </a:p>
          <a:p>
            <a:pPr marL="285750" indent="-285750">
              <a:spcAft>
                <a:spcPts val="600"/>
              </a:spcAft>
              <a:buFont typeface="Arial" panose="020B0604020202020204" pitchFamily="34" charset="0"/>
              <a:buChar char="•"/>
            </a:pPr>
            <a:r>
              <a:rPr lang="en-GB" sz="1500" dirty="0">
                <a:solidFill>
                  <a:srgbClr val="005248"/>
                </a:solidFill>
              </a:rPr>
              <a:t>The habitat that is left is often in small </a:t>
            </a:r>
            <a:r>
              <a:rPr lang="en-GB" sz="1500" dirty="0" smtClean="0">
                <a:solidFill>
                  <a:srgbClr val="005248"/>
                </a:solidFill>
              </a:rPr>
              <a:t>patches, </a:t>
            </a:r>
            <a:r>
              <a:rPr lang="en-GB" sz="1500" dirty="0">
                <a:solidFill>
                  <a:srgbClr val="005248"/>
                </a:solidFill>
              </a:rPr>
              <a:t>separated by roads and buildings from </a:t>
            </a:r>
            <a:br>
              <a:rPr lang="en-GB" sz="1500" dirty="0">
                <a:solidFill>
                  <a:srgbClr val="005248"/>
                </a:solidFill>
              </a:rPr>
            </a:br>
            <a:r>
              <a:rPr lang="en-GB" sz="1500" dirty="0">
                <a:solidFill>
                  <a:srgbClr val="005248"/>
                </a:solidFill>
              </a:rPr>
              <a:t>other habitat patches. This can make it very difficult for pollinators to move from one habitat patch to another to find the flowers that they need to feed on, to find a </a:t>
            </a:r>
            <a:r>
              <a:rPr lang="en-GB" sz="1500" b="1" dirty="0">
                <a:solidFill>
                  <a:srgbClr val="005248"/>
                </a:solidFill>
                <a:hlinkClick r:id="rId3" action="ppaction://hlinksldjump">
                  <a:extLst>
                    <a:ext uri="{A12FA001-AC4F-418D-AE19-62706E023703}">
                      <ahyp:hlinkClr xmlns="" xmlns:ahyp="http://schemas.microsoft.com/office/drawing/2018/hyperlinkcolor" val="tx"/>
                    </a:ext>
                  </a:extLst>
                </a:hlinkClick>
              </a:rPr>
              <a:t>mate</a:t>
            </a:r>
            <a:r>
              <a:rPr lang="en-GB" sz="1500" dirty="0">
                <a:solidFill>
                  <a:srgbClr val="005248"/>
                </a:solidFill>
              </a:rPr>
              <a:t> </a:t>
            </a:r>
            <a:br>
              <a:rPr lang="en-GB" sz="1500" dirty="0">
                <a:solidFill>
                  <a:srgbClr val="005248"/>
                </a:solidFill>
              </a:rPr>
            </a:br>
            <a:r>
              <a:rPr lang="en-GB" sz="1500" dirty="0">
                <a:solidFill>
                  <a:srgbClr val="005248"/>
                </a:solidFill>
              </a:rPr>
              <a:t>or </a:t>
            </a:r>
            <a:r>
              <a:rPr lang="en-GB" sz="1500" dirty="0" smtClean="0">
                <a:solidFill>
                  <a:srgbClr val="005248"/>
                </a:solidFill>
              </a:rPr>
              <a:t>a </a:t>
            </a:r>
            <a:r>
              <a:rPr lang="en-GB" sz="1500" dirty="0">
                <a:solidFill>
                  <a:srgbClr val="005248"/>
                </a:solidFill>
              </a:rPr>
              <a:t>nesting site. </a:t>
            </a:r>
          </a:p>
          <a:p>
            <a:pPr marL="285750" indent="-285750">
              <a:spcAft>
                <a:spcPts val="600"/>
              </a:spcAft>
              <a:buFont typeface="Arial" panose="020B0604020202020204" pitchFamily="34" charset="0"/>
              <a:buChar char="•"/>
            </a:pPr>
            <a:r>
              <a:rPr lang="en-GB" sz="1500" dirty="0">
                <a:solidFill>
                  <a:srgbClr val="005248"/>
                </a:solidFill>
              </a:rPr>
              <a:t>By planting nectar-rich flowering plants wherever we can, we can create corridors for </a:t>
            </a:r>
            <a:br>
              <a:rPr lang="en-GB" sz="1500" dirty="0">
                <a:solidFill>
                  <a:srgbClr val="005248"/>
                </a:solidFill>
              </a:rPr>
            </a:br>
            <a:r>
              <a:rPr lang="en-GB" sz="1500" dirty="0">
                <a:solidFill>
                  <a:srgbClr val="005248"/>
                </a:solidFill>
              </a:rPr>
              <a:t>bees and other pollinators to move along.</a:t>
            </a:r>
          </a:p>
          <a:p>
            <a:pPr marL="0" indent="0">
              <a:spcAft>
                <a:spcPts val="600"/>
              </a:spcAft>
              <a:buNone/>
            </a:pPr>
            <a:r>
              <a:rPr lang="en-GB" sz="2000" dirty="0">
                <a:solidFill>
                  <a:srgbClr val="005248"/>
                </a:solidFill>
              </a:rPr>
              <a:t>How much bee energy can a plant provide? </a:t>
            </a:r>
          </a:p>
          <a:p>
            <a:pPr marL="285750" indent="-285750">
              <a:spcAft>
                <a:spcPts val="600"/>
              </a:spcAft>
              <a:buFont typeface="Arial" panose="020B0604020202020204" pitchFamily="34" charset="0"/>
              <a:buChar char="•"/>
            </a:pPr>
            <a:r>
              <a:rPr lang="en-GB" sz="1500" dirty="0" smtClean="0">
                <a:solidFill>
                  <a:srgbClr val="005248"/>
                </a:solidFill>
              </a:rPr>
              <a:t>One </a:t>
            </a:r>
            <a:r>
              <a:rPr lang="en-GB" sz="1500" dirty="0">
                <a:solidFill>
                  <a:srgbClr val="005248"/>
                </a:solidFill>
              </a:rPr>
              <a:t>snapdragon plant can provide a bumblebee with enough energy to fly </a:t>
            </a:r>
            <a:r>
              <a:rPr lang="en-GB" sz="1500" dirty="0" smtClean="0">
                <a:solidFill>
                  <a:srgbClr val="005248"/>
                </a:solidFill>
              </a:rPr>
              <a:t>10-13 </a:t>
            </a:r>
            <a:r>
              <a:rPr lang="en-GB" sz="1500" dirty="0">
                <a:solidFill>
                  <a:srgbClr val="005248"/>
                </a:solidFill>
              </a:rPr>
              <a:t>miles in  </a:t>
            </a:r>
            <a:r>
              <a:rPr lang="en-GB" sz="1500" dirty="0" smtClean="0">
                <a:solidFill>
                  <a:srgbClr val="005248"/>
                </a:solidFill>
              </a:rPr>
              <a:t>  a </a:t>
            </a:r>
            <a:r>
              <a:rPr lang="en-GB" sz="1500" dirty="0">
                <a:solidFill>
                  <a:srgbClr val="005248"/>
                </a:solidFill>
              </a:rPr>
              <a:t>day.</a:t>
            </a:r>
          </a:p>
          <a:p>
            <a:pPr marL="285750" indent="-285750">
              <a:lnSpc>
                <a:spcPct val="100000"/>
              </a:lnSpc>
              <a:spcBef>
                <a:spcPts val="0"/>
              </a:spcBef>
              <a:spcAft>
                <a:spcPts val="600"/>
              </a:spcAft>
              <a:buFont typeface="Arial" panose="020B0604020202020204" pitchFamily="34" charset="0"/>
              <a:buChar char="•"/>
            </a:pPr>
            <a:r>
              <a:rPr lang="en-GB" sz="1500" dirty="0" smtClean="0">
                <a:solidFill>
                  <a:srgbClr val="005248"/>
                </a:solidFill>
              </a:rPr>
              <a:t>Planting flowers in </a:t>
            </a:r>
            <a:r>
              <a:rPr lang="en-GB" sz="1500" dirty="0">
                <a:solidFill>
                  <a:srgbClr val="005248"/>
                </a:solidFill>
              </a:rPr>
              <a:t>the right places can </a:t>
            </a:r>
            <a:r>
              <a:rPr lang="en-GB" sz="1500" dirty="0" smtClean="0">
                <a:solidFill>
                  <a:srgbClr val="005248"/>
                </a:solidFill>
              </a:rPr>
              <a:t>add </a:t>
            </a:r>
            <a:r>
              <a:rPr lang="en-GB" sz="1500" dirty="0">
                <a:solidFill>
                  <a:srgbClr val="005248"/>
                </a:solidFill>
              </a:rPr>
              <a:t>up to many bee miles travelled. </a:t>
            </a:r>
          </a:p>
        </p:txBody>
      </p:sp>
      <p:pic>
        <p:nvPicPr>
          <p:cNvPr id="33" name="Picture 32">
            <a:extLst>
              <a:ext uri="{FF2B5EF4-FFF2-40B4-BE49-F238E27FC236}">
                <a16:creationId xmlns:a16="http://schemas.microsoft.com/office/drawing/2014/main" id="{002F9909-E544-E1BD-BD60-7F4E2B3CE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293"/>
          <a:stretch/>
        </p:blipFill>
        <p:spPr>
          <a:xfrm>
            <a:off x="2738831" y="0"/>
            <a:ext cx="2308049" cy="1162647"/>
          </a:xfrm>
          <a:prstGeom prst="rect">
            <a:avLst/>
          </a:prstGeom>
        </p:spPr>
      </p:pic>
      <p:pic>
        <p:nvPicPr>
          <p:cNvPr id="35" name="Picture 34">
            <a:extLst>
              <a:ext uri="{FF2B5EF4-FFF2-40B4-BE49-F238E27FC236}">
                <a16:creationId xmlns:a16="http://schemas.microsoft.com/office/drawing/2014/main" id="{329B7DA8-294F-DD1C-A41E-DBF15118401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01938">
            <a:off x="5168102" y="315362"/>
            <a:ext cx="712780" cy="769052"/>
          </a:xfrm>
          <a:prstGeom prst="rect">
            <a:avLst/>
          </a:prstGeom>
        </p:spPr>
      </p:pic>
      <p:pic>
        <p:nvPicPr>
          <p:cNvPr id="4" name="Picture 3">
            <a:extLst>
              <a:ext uri="{FF2B5EF4-FFF2-40B4-BE49-F238E27FC236}">
                <a16:creationId xmlns:a16="http://schemas.microsoft.com/office/drawing/2014/main" id="{1EB9D72C-96F0-760A-0B3B-471270CFE7B8}"/>
              </a:ext>
            </a:extLst>
          </p:cNvPr>
          <p:cNvPicPr>
            <a:picLocks/>
          </p:cNvPicPr>
          <p:nvPr/>
        </p:nvPicPr>
        <p:blipFill rotWithShape="1">
          <a:blip r:embed="rId6" cstate="screen">
            <a:extLst>
              <a:ext uri="{28A0092B-C50C-407E-A947-70E740481C1C}">
                <a14:useLocalDpi xmlns:a14="http://schemas.microsoft.com/office/drawing/2010/main"/>
              </a:ext>
            </a:extLst>
          </a:blip>
          <a:srcRect l="1" t="2774" r="-1" b="81"/>
          <a:stretch/>
        </p:blipFill>
        <p:spPr>
          <a:xfrm>
            <a:off x="8539565" y="4006333"/>
            <a:ext cx="2905898" cy="1776574"/>
          </a:xfrm>
          <a:prstGeom prst="rect">
            <a:avLst/>
          </a:prstGeom>
        </p:spPr>
      </p:pic>
      <p:sp>
        <p:nvSpPr>
          <p:cNvPr id="5" name="TextBox 4">
            <a:extLst>
              <a:ext uri="{FF2B5EF4-FFF2-40B4-BE49-F238E27FC236}">
                <a16:creationId xmlns:a16="http://schemas.microsoft.com/office/drawing/2014/main" id="{3E096953-F74C-F1A1-267A-66B69413C671}"/>
              </a:ext>
            </a:extLst>
          </p:cNvPr>
          <p:cNvSpPr txBox="1"/>
          <p:nvPr/>
        </p:nvSpPr>
        <p:spPr>
          <a:xfrm>
            <a:off x="8448701" y="5778242"/>
            <a:ext cx="1677556" cy="215444"/>
          </a:xfrm>
          <a:prstGeom prst="rect">
            <a:avLst/>
          </a:prstGeom>
          <a:noFill/>
        </p:spPr>
        <p:txBody>
          <a:bodyPr wrap="square">
            <a:spAutoFit/>
          </a:bodyPr>
          <a:lstStyle/>
          <a:p>
            <a:r>
              <a:rPr lang="en-GB" sz="800" dirty="0">
                <a:solidFill>
                  <a:srgbClr val="005248"/>
                </a:solidFill>
              </a:rPr>
              <a:t>Snapdragon plant</a:t>
            </a:r>
            <a:endParaRPr lang="en-US" sz="800" dirty="0">
              <a:solidFill>
                <a:srgbClr val="005248"/>
              </a:solidFill>
            </a:endParaRPr>
          </a:p>
        </p:txBody>
      </p:sp>
      <p:pic>
        <p:nvPicPr>
          <p:cNvPr id="6" name="Picture 5">
            <a:extLst>
              <a:ext uri="{FF2B5EF4-FFF2-40B4-BE49-F238E27FC236}">
                <a16:creationId xmlns:a16="http://schemas.microsoft.com/office/drawing/2014/main" id="{31CE4268-4E08-495C-7AED-9528581B87D4}"/>
              </a:ext>
            </a:extLst>
          </p:cNvPr>
          <p:cNvPicPr>
            <a:picLocks/>
          </p:cNvPicPr>
          <p:nvPr/>
        </p:nvPicPr>
        <p:blipFill rotWithShape="1">
          <a:blip r:embed="rId7" cstate="screen">
            <a:extLst>
              <a:ext uri="{28A0092B-C50C-407E-A947-70E740481C1C}">
                <a14:useLocalDpi xmlns:a14="http://schemas.microsoft.com/office/drawing/2010/main"/>
              </a:ext>
            </a:extLst>
          </a:blip>
          <a:srcRect l="13991" t="8723" r="-1" b="12403"/>
          <a:stretch/>
        </p:blipFill>
        <p:spPr>
          <a:xfrm>
            <a:off x="8539565" y="1942903"/>
            <a:ext cx="2905897" cy="1776574"/>
          </a:xfrm>
          <a:prstGeom prst="rect">
            <a:avLst/>
          </a:prstGeom>
        </p:spPr>
      </p:pic>
      <p:sp>
        <p:nvSpPr>
          <p:cNvPr id="8" name="TextBox 7">
            <a:extLst>
              <a:ext uri="{FF2B5EF4-FFF2-40B4-BE49-F238E27FC236}">
                <a16:creationId xmlns:a16="http://schemas.microsoft.com/office/drawing/2014/main" id="{E3FC24FD-3178-8A7C-252E-F938431149EE}"/>
              </a:ext>
            </a:extLst>
          </p:cNvPr>
          <p:cNvSpPr txBox="1"/>
          <p:nvPr/>
        </p:nvSpPr>
        <p:spPr>
          <a:xfrm>
            <a:off x="8448701" y="3720949"/>
            <a:ext cx="2252052" cy="215444"/>
          </a:xfrm>
          <a:prstGeom prst="rect">
            <a:avLst/>
          </a:prstGeom>
          <a:noFill/>
        </p:spPr>
        <p:txBody>
          <a:bodyPr wrap="square">
            <a:spAutoFit/>
          </a:bodyPr>
          <a:lstStyle/>
          <a:p>
            <a:r>
              <a:rPr lang="en-GB" sz="800" dirty="0">
                <a:solidFill>
                  <a:srgbClr val="005248"/>
                </a:solidFill>
              </a:rPr>
              <a:t>Flowers forming part of a bee corridor</a:t>
            </a:r>
            <a:endParaRPr lang="en-US" sz="800" dirty="0">
              <a:solidFill>
                <a:srgbClr val="005248"/>
              </a:solidFill>
            </a:endParaRPr>
          </a:p>
        </p:txBody>
      </p:sp>
      <p:pic>
        <p:nvPicPr>
          <p:cNvPr id="9" name="Picture 8">
            <a:hlinkClick r:id="" action="ppaction://hlinkshowjump?jump=nextslide"/>
            <a:extLst>
              <a:ext uri="{FF2B5EF4-FFF2-40B4-BE49-F238E27FC236}">
                <a16:creationId xmlns:a16="http://schemas.microsoft.com/office/drawing/2014/main" id="{94B20C7A-57EF-8702-702D-9DB9A970232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10" name="Picture 9">
            <a:hlinkClick r:id="" action="ppaction://hlinkshowjump?jump=previousslide"/>
            <a:extLst>
              <a:ext uri="{FF2B5EF4-FFF2-40B4-BE49-F238E27FC236}">
                <a16:creationId xmlns:a16="http://schemas.microsoft.com/office/drawing/2014/main" id="{45771014-A0E7-3451-C434-0D736CA8116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pic>
        <p:nvPicPr>
          <p:cNvPr id="2" name="Picture 1">
            <a:extLst>
              <a:ext uri="{FF2B5EF4-FFF2-40B4-BE49-F238E27FC236}">
                <a16:creationId xmlns:a16="http://schemas.microsoft.com/office/drawing/2014/main" id="{6B851620-A5ED-EA44-282A-3738F79BB5A3}"/>
              </a:ext>
            </a:extLst>
          </p:cNvPr>
          <p:cNvPicPr>
            <a:picLocks noChangeAspect="1"/>
          </p:cNvPicPr>
          <p:nvPr/>
        </p:nvPicPr>
        <p:blipFill>
          <a:blip r:embed="rId10"/>
          <a:srcRect/>
          <a:stretch/>
        </p:blipFill>
        <p:spPr>
          <a:xfrm>
            <a:off x="550863" y="326929"/>
            <a:ext cx="2354381" cy="483775"/>
          </a:xfrm>
          <a:prstGeom prst="rect">
            <a:avLst/>
          </a:prstGeom>
        </p:spPr>
      </p:pic>
    </p:spTree>
    <p:extLst>
      <p:ext uri="{BB962C8B-B14F-4D97-AF65-F5344CB8AC3E}">
        <p14:creationId xmlns:p14="http://schemas.microsoft.com/office/powerpoint/2010/main" val="953464819"/>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7CD97D-004B-AF1C-8E0E-3337E16B346F}"/>
              </a:ext>
            </a:extLst>
          </p:cNvPr>
          <p:cNvSpPr/>
          <p:nvPr/>
        </p:nvSpPr>
        <p:spPr>
          <a:xfrm>
            <a:off x="-3" y="810705"/>
            <a:ext cx="12192003" cy="549801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17" name="Rectangle 16">
            <a:extLst>
              <a:ext uri="{FF2B5EF4-FFF2-40B4-BE49-F238E27FC236}">
                <a16:creationId xmlns:a16="http://schemas.microsoft.com/office/drawing/2014/main" id="{DD6E6DF3-E6B1-E70C-A636-98E6A16318F8}"/>
              </a:ext>
            </a:extLst>
          </p:cNvPr>
          <p:cNvSpPr/>
          <p:nvPr/>
        </p:nvSpPr>
        <p:spPr>
          <a:xfrm>
            <a:off x="8016408" y="2128206"/>
            <a:ext cx="3631340" cy="3923680"/>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3" name="Rectangle 2">
            <a:extLst>
              <a:ext uri="{FF2B5EF4-FFF2-40B4-BE49-F238E27FC236}">
                <a16:creationId xmlns:a16="http://schemas.microsoft.com/office/drawing/2014/main" id="{DBD106A2-159B-7B72-370B-51AAB261C34A}"/>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D42F4B6-B1CF-E1ED-996B-022002C773CF}"/>
              </a:ext>
            </a:extLst>
          </p:cNvPr>
          <p:cNvSpPr/>
          <p:nvPr/>
        </p:nvSpPr>
        <p:spPr>
          <a:xfrm>
            <a:off x="555551" y="2128206"/>
            <a:ext cx="3631340" cy="3923680"/>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5" name="Rectangle 14">
            <a:extLst>
              <a:ext uri="{FF2B5EF4-FFF2-40B4-BE49-F238E27FC236}">
                <a16:creationId xmlns:a16="http://schemas.microsoft.com/office/drawing/2014/main" id="{6E933F65-3829-B585-CFD5-CD4774F4C05D}"/>
              </a:ext>
            </a:extLst>
          </p:cNvPr>
          <p:cNvSpPr/>
          <p:nvPr/>
        </p:nvSpPr>
        <p:spPr>
          <a:xfrm>
            <a:off x="4285979" y="2128206"/>
            <a:ext cx="3631340" cy="3923679"/>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12" name="Picture 11">
            <a:extLst>
              <a:ext uri="{FF2B5EF4-FFF2-40B4-BE49-F238E27FC236}">
                <a16:creationId xmlns:a16="http://schemas.microsoft.com/office/drawing/2014/main" id="{0419E138-5ABB-7CC4-4A29-F1B2C1DE5DC3}"/>
              </a:ext>
            </a:extLst>
          </p:cNvPr>
          <p:cNvPicPr>
            <a:picLocks/>
          </p:cNvPicPr>
          <p:nvPr/>
        </p:nvPicPr>
        <p:blipFill rotWithShape="1">
          <a:blip r:embed="rId3" cstate="screen">
            <a:extLst>
              <a:ext uri="{28A0092B-C50C-407E-A947-70E740481C1C}">
                <a14:useLocalDpi xmlns:a14="http://schemas.microsoft.com/office/drawing/2010/main"/>
              </a:ext>
            </a:extLst>
          </a:blip>
          <a:srcRect l="35248" t="34832" r="757" b="10343"/>
          <a:stretch/>
        </p:blipFill>
        <p:spPr>
          <a:xfrm>
            <a:off x="1867878" y="2346676"/>
            <a:ext cx="2116728" cy="1208448"/>
          </a:xfrm>
          <a:prstGeom prst="rect">
            <a:avLst/>
          </a:prstGeom>
        </p:spPr>
      </p:pic>
      <p:sp>
        <p:nvSpPr>
          <p:cNvPr id="16" name="TextBox 15">
            <a:extLst>
              <a:ext uri="{FF2B5EF4-FFF2-40B4-BE49-F238E27FC236}">
                <a16:creationId xmlns:a16="http://schemas.microsoft.com/office/drawing/2014/main" id="{6C33FF3A-BB7E-9012-A360-C7B5A6EE4B77}"/>
              </a:ext>
            </a:extLst>
          </p:cNvPr>
          <p:cNvSpPr txBox="1"/>
          <p:nvPr/>
        </p:nvSpPr>
        <p:spPr>
          <a:xfrm>
            <a:off x="1768789" y="3554970"/>
            <a:ext cx="1677556" cy="215444"/>
          </a:xfrm>
          <a:prstGeom prst="rect">
            <a:avLst/>
          </a:prstGeom>
          <a:noFill/>
        </p:spPr>
        <p:txBody>
          <a:bodyPr wrap="square">
            <a:spAutoFit/>
          </a:bodyPr>
          <a:lstStyle/>
          <a:p>
            <a:r>
              <a:rPr lang="en-GB" sz="800" dirty="0">
                <a:solidFill>
                  <a:srgbClr val="005248"/>
                </a:solidFill>
              </a:rPr>
              <a:t>School outside space</a:t>
            </a:r>
            <a:endParaRPr lang="en-US" sz="700" dirty="0">
              <a:solidFill>
                <a:srgbClr val="005248"/>
              </a:solidFill>
            </a:endParaRPr>
          </a:p>
        </p:txBody>
      </p:sp>
      <p:sp>
        <p:nvSpPr>
          <p:cNvPr id="37" name="TextBox 36">
            <a:extLst>
              <a:ext uri="{FF2B5EF4-FFF2-40B4-BE49-F238E27FC236}">
                <a16:creationId xmlns:a16="http://schemas.microsoft.com/office/drawing/2014/main" id="{3A143AC9-FB77-998E-EBBA-FDD8CF799A22}"/>
              </a:ext>
            </a:extLst>
          </p:cNvPr>
          <p:cNvSpPr txBox="1"/>
          <p:nvPr/>
        </p:nvSpPr>
        <p:spPr>
          <a:xfrm>
            <a:off x="487381" y="1632821"/>
            <a:ext cx="11149068" cy="430887"/>
          </a:xfrm>
          <a:prstGeom prst="rect">
            <a:avLst/>
          </a:prstGeom>
          <a:noFill/>
        </p:spPr>
        <p:txBody>
          <a:bodyPr wrap="square">
            <a:spAutoFit/>
          </a:bodyPr>
          <a:lstStyle/>
          <a:p>
            <a:r>
              <a:rPr lang="en-GB" sz="2200" dirty="0">
                <a:solidFill>
                  <a:srgbClr val="005248"/>
                </a:solidFill>
              </a:rPr>
              <a:t>Learning activity: make a bee corridor.</a:t>
            </a:r>
          </a:p>
        </p:txBody>
      </p:sp>
      <p:sp>
        <p:nvSpPr>
          <p:cNvPr id="38" name="TextBox 37">
            <a:extLst>
              <a:ext uri="{FF2B5EF4-FFF2-40B4-BE49-F238E27FC236}">
                <a16:creationId xmlns:a16="http://schemas.microsoft.com/office/drawing/2014/main" id="{0A9E740B-814E-6212-7B17-287170F687E3}"/>
              </a:ext>
            </a:extLst>
          </p:cNvPr>
          <p:cNvSpPr txBox="1"/>
          <p:nvPr/>
        </p:nvSpPr>
        <p:spPr>
          <a:xfrm>
            <a:off x="4376719" y="3811961"/>
            <a:ext cx="3279444" cy="18928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dirty="0">
                <a:solidFill>
                  <a:srgbClr val="005248"/>
                </a:solidFill>
              </a:rPr>
              <a:t>Create a bee corridor by planting flowering plants.</a:t>
            </a:r>
            <a:r>
              <a:rPr lang="en-GB" sz="1600" b="0" baseline="0" dirty="0">
                <a:solidFill>
                  <a:srgbClr val="005248"/>
                </a:solidFill>
              </a:rPr>
              <a:t> </a:t>
            </a:r>
            <a:endParaRPr lang="en-GB" sz="1600" b="0" dirty="0">
              <a:solidFill>
                <a:srgbClr val="005248"/>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5248"/>
                </a:solidFill>
                <a:effectLst/>
                <a:uLnTx/>
                <a:uFillTx/>
                <a:latin typeface="+mn-lt"/>
                <a:ea typeface="+mn-ea"/>
                <a:cs typeface="+mn-cs"/>
              </a:rPr>
              <a:t>To find which plants are best for pollinators, look to see if there is an RHS Plants for Pollinators logo (see photo) when you buy a plant or packet of seeds. </a:t>
            </a:r>
          </a:p>
        </p:txBody>
      </p:sp>
      <p:sp>
        <p:nvSpPr>
          <p:cNvPr id="27" name="TextBox 26">
            <a:extLst>
              <a:ext uri="{FF2B5EF4-FFF2-40B4-BE49-F238E27FC236}">
                <a16:creationId xmlns:a16="http://schemas.microsoft.com/office/drawing/2014/main" id="{DD614D72-0A66-D221-7733-4672C4A161EF}"/>
              </a:ext>
            </a:extLst>
          </p:cNvPr>
          <p:cNvSpPr txBox="1"/>
          <p:nvPr/>
        </p:nvSpPr>
        <p:spPr>
          <a:xfrm>
            <a:off x="660543" y="3811962"/>
            <a:ext cx="349941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5248"/>
                </a:solidFill>
              </a:rPr>
              <a:t>Have a look at your school’s outside space to</a:t>
            </a:r>
            <a:r>
              <a:rPr lang="en-GB" sz="1600" b="0" baseline="0" dirty="0">
                <a:solidFill>
                  <a:srgbClr val="005248"/>
                </a:solidFill>
              </a:rPr>
              <a:t> spot gaps where plants with flowers are needed.</a:t>
            </a:r>
          </a:p>
        </p:txBody>
      </p:sp>
      <p:sp>
        <p:nvSpPr>
          <p:cNvPr id="19" name="TextBox 18">
            <a:extLst>
              <a:ext uri="{FF2B5EF4-FFF2-40B4-BE49-F238E27FC236}">
                <a16:creationId xmlns:a16="http://schemas.microsoft.com/office/drawing/2014/main" id="{4BD771C1-AC3E-2893-D614-894E96652B0C}"/>
              </a:ext>
            </a:extLst>
          </p:cNvPr>
          <p:cNvSpPr txBox="1"/>
          <p:nvPr/>
        </p:nvSpPr>
        <p:spPr>
          <a:xfrm>
            <a:off x="612435" y="2341466"/>
            <a:ext cx="1379698" cy="646331"/>
          </a:xfrm>
          <a:prstGeom prst="rect">
            <a:avLst/>
          </a:prstGeom>
          <a:noFill/>
        </p:spPr>
        <p:txBody>
          <a:bodyPr wrap="square">
            <a:spAutoFit/>
          </a:bodyPr>
          <a:lstStyle/>
          <a:p>
            <a:r>
              <a:rPr lang="en-GB" dirty="0">
                <a:solidFill>
                  <a:srgbClr val="005248"/>
                </a:solidFill>
              </a:rPr>
              <a:t>Survey </a:t>
            </a:r>
          </a:p>
          <a:p>
            <a:r>
              <a:rPr lang="en-GB" dirty="0">
                <a:solidFill>
                  <a:srgbClr val="005248"/>
                </a:solidFill>
              </a:rPr>
              <a:t>your area</a:t>
            </a:r>
          </a:p>
        </p:txBody>
      </p:sp>
      <p:sp>
        <p:nvSpPr>
          <p:cNvPr id="22" name="TextBox 21">
            <a:extLst>
              <a:ext uri="{FF2B5EF4-FFF2-40B4-BE49-F238E27FC236}">
                <a16:creationId xmlns:a16="http://schemas.microsoft.com/office/drawing/2014/main" id="{D2201BB6-922A-E70A-A9A3-7B061100CA17}"/>
              </a:ext>
            </a:extLst>
          </p:cNvPr>
          <p:cNvSpPr txBox="1"/>
          <p:nvPr/>
        </p:nvSpPr>
        <p:spPr>
          <a:xfrm>
            <a:off x="4335051" y="2341466"/>
            <a:ext cx="149910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248"/>
                </a:solidFill>
              </a:rPr>
              <a:t>Add more flowers</a:t>
            </a:r>
          </a:p>
        </p:txBody>
      </p:sp>
      <p:grpSp>
        <p:nvGrpSpPr>
          <p:cNvPr id="9" name="Group 8">
            <a:extLst>
              <a:ext uri="{FF2B5EF4-FFF2-40B4-BE49-F238E27FC236}">
                <a16:creationId xmlns:a16="http://schemas.microsoft.com/office/drawing/2014/main" id="{AA98576C-CDC0-7493-7BD3-474A1A82A1E3}"/>
              </a:ext>
            </a:extLst>
          </p:cNvPr>
          <p:cNvGrpSpPr/>
          <p:nvPr/>
        </p:nvGrpSpPr>
        <p:grpSpPr>
          <a:xfrm>
            <a:off x="4872577" y="0"/>
            <a:ext cx="3170187" cy="1162647"/>
            <a:chOff x="2738831" y="0"/>
            <a:chExt cx="3170187" cy="1162647"/>
          </a:xfrm>
        </p:grpSpPr>
        <p:pic>
          <p:nvPicPr>
            <p:cNvPr id="33" name="Picture 32">
              <a:extLst>
                <a:ext uri="{FF2B5EF4-FFF2-40B4-BE49-F238E27FC236}">
                  <a16:creationId xmlns:a16="http://schemas.microsoft.com/office/drawing/2014/main" id="{002F9909-E544-E1BD-BD60-7F4E2B3CE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293"/>
            <a:stretch/>
          </p:blipFill>
          <p:spPr>
            <a:xfrm>
              <a:off x="2738831" y="0"/>
              <a:ext cx="2308049" cy="1162647"/>
            </a:xfrm>
            <a:prstGeom prst="rect">
              <a:avLst/>
            </a:prstGeom>
          </p:spPr>
        </p:pic>
        <p:pic>
          <p:nvPicPr>
            <p:cNvPr id="35" name="Picture 34">
              <a:extLst>
                <a:ext uri="{FF2B5EF4-FFF2-40B4-BE49-F238E27FC236}">
                  <a16:creationId xmlns:a16="http://schemas.microsoft.com/office/drawing/2014/main" id="{329B7DA8-294F-DD1C-A41E-DBF15118401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01938">
              <a:off x="5168102" y="315362"/>
              <a:ext cx="712780" cy="769052"/>
            </a:xfrm>
            <a:prstGeom prst="rect">
              <a:avLst/>
            </a:prstGeom>
          </p:spPr>
        </p:pic>
      </p:grpSp>
      <p:pic>
        <p:nvPicPr>
          <p:cNvPr id="4" name="Picture 3">
            <a:extLst>
              <a:ext uri="{FF2B5EF4-FFF2-40B4-BE49-F238E27FC236}">
                <a16:creationId xmlns:a16="http://schemas.microsoft.com/office/drawing/2014/main" id="{9AC9D4BA-8DB5-0A14-7DF4-42D6D1E3074B}"/>
              </a:ext>
            </a:extLst>
          </p:cNvPr>
          <p:cNvPicPr>
            <a:picLocks/>
          </p:cNvPicPr>
          <p:nvPr/>
        </p:nvPicPr>
        <p:blipFill rotWithShape="1">
          <a:blip r:embed="rId6" cstate="screen">
            <a:extLst>
              <a:ext uri="{28A0092B-C50C-407E-A947-70E740481C1C}">
                <a14:useLocalDpi xmlns:a14="http://schemas.microsoft.com/office/drawing/2010/main"/>
              </a:ext>
            </a:extLst>
          </a:blip>
          <a:srcRect l="877" t="5673" r="14045" b="25618"/>
          <a:stretch/>
        </p:blipFill>
        <p:spPr>
          <a:xfrm>
            <a:off x="5611447" y="2346675"/>
            <a:ext cx="2116728" cy="1225245"/>
          </a:xfrm>
          <a:prstGeom prst="rect">
            <a:avLst/>
          </a:prstGeom>
        </p:spPr>
      </p:pic>
      <p:sp>
        <p:nvSpPr>
          <p:cNvPr id="5" name="TextBox 4">
            <a:extLst>
              <a:ext uri="{FF2B5EF4-FFF2-40B4-BE49-F238E27FC236}">
                <a16:creationId xmlns:a16="http://schemas.microsoft.com/office/drawing/2014/main" id="{1268D0AA-3DF5-896C-54EE-C7B8EC367D4E}"/>
              </a:ext>
            </a:extLst>
          </p:cNvPr>
          <p:cNvSpPr txBox="1"/>
          <p:nvPr/>
        </p:nvSpPr>
        <p:spPr>
          <a:xfrm>
            <a:off x="5512358" y="3570468"/>
            <a:ext cx="1677556" cy="215444"/>
          </a:xfrm>
          <a:prstGeom prst="rect">
            <a:avLst/>
          </a:prstGeom>
          <a:noFill/>
        </p:spPr>
        <p:txBody>
          <a:bodyPr wrap="square">
            <a:spAutoFit/>
          </a:bodyPr>
          <a:lstStyle/>
          <a:p>
            <a:r>
              <a:rPr lang="en-GB" sz="800" dirty="0">
                <a:solidFill>
                  <a:srgbClr val="005248"/>
                </a:solidFill>
              </a:rPr>
              <a:t>RHS Plants for Pollinators logo</a:t>
            </a:r>
            <a:endParaRPr lang="en-US" sz="700" dirty="0">
              <a:solidFill>
                <a:srgbClr val="005248"/>
              </a:solidFill>
            </a:endParaRPr>
          </a:p>
        </p:txBody>
      </p:sp>
      <p:pic>
        <p:nvPicPr>
          <p:cNvPr id="10" name="Picture 9">
            <a:hlinkClick r:id="" action="ppaction://hlinkshowjump?jump=nextslide"/>
            <a:extLst>
              <a:ext uri="{FF2B5EF4-FFF2-40B4-BE49-F238E27FC236}">
                <a16:creationId xmlns:a16="http://schemas.microsoft.com/office/drawing/2014/main" id="{2D8ED19D-1EDE-1999-FEF9-52E8B54EFD2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sp>
        <p:nvSpPr>
          <p:cNvPr id="31" name="Rectangle 30">
            <a:extLst>
              <a:ext uri="{FF2B5EF4-FFF2-40B4-BE49-F238E27FC236}">
                <a16:creationId xmlns:a16="http://schemas.microsoft.com/office/drawing/2014/main" id="{6E933F65-3829-B585-CFD5-CD4774F4C05D}"/>
              </a:ext>
            </a:extLst>
          </p:cNvPr>
          <p:cNvSpPr/>
          <p:nvPr/>
        </p:nvSpPr>
        <p:spPr>
          <a:xfrm>
            <a:off x="8038485" y="2128206"/>
            <a:ext cx="3631340" cy="3941881"/>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13" name="Picture 12">
            <a:hlinkClick r:id="" action="ppaction://hlinkshowjump?jump=previousslide"/>
            <a:extLst>
              <a:ext uri="{FF2B5EF4-FFF2-40B4-BE49-F238E27FC236}">
                <a16:creationId xmlns:a16="http://schemas.microsoft.com/office/drawing/2014/main" id="{964E64D6-E16D-A7C0-21D2-340A32862A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pic>
        <p:nvPicPr>
          <p:cNvPr id="2" name="Picture 1">
            <a:extLst>
              <a:ext uri="{FF2B5EF4-FFF2-40B4-BE49-F238E27FC236}">
                <a16:creationId xmlns:a16="http://schemas.microsoft.com/office/drawing/2014/main" id="{CDB0F243-2A56-F676-677A-A5FEFEEAAC09}"/>
              </a:ext>
            </a:extLst>
          </p:cNvPr>
          <p:cNvPicPr>
            <a:picLocks noChangeAspect="1"/>
          </p:cNvPicPr>
          <p:nvPr/>
        </p:nvPicPr>
        <p:blipFill>
          <a:blip r:embed="rId9"/>
          <a:srcRect/>
          <a:stretch/>
        </p:blipFill>
        <p:spPr>
          <a:xfrm>
            <a:off x="550863" y="326929"/>
            <a:ext cx="2354381" cy="483775"/>
          </a:xfrm>
          <a:prstGeom prst="rect">
            <a:avLst/>
          </a:prstGeom>
        </p:spPr>
      </p:pic>
      <p:sp>
        <p:nvSpPr>
          <p:cNvPr id="32" name="TextBox 31">
            <a:extLst>
              <a:ext uri="{FF2B5EF4-FFF2-40B4-BE49-F238E27FC236}">
                <a16:creationId xmlns:a16="http://schemas.microsoft.com/office/drawing/2014/main" id="{92163EF0-1202-B1BB-3E50-4570FF7F8384}"/>
              </a:ext>
            </a:extLst>
          </p:cNvPr>
          <p:cNvSpPr txBox="1"/>
          <p:nvPr/>
        </p:nvSpPr>
        <p:spPr>
          <a:xfrm>
            <a:off x="8147285" y="2278326"/>
            <a:ext cx="13796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248"/>
                </a:solidFill>
              </a:rPr>
              <a:t>Let grass grow</a:t>
            </a:r>
          </a:p>
        </p:txBody>
      </p:sp>
      <p:pic>
        <p:nvPicPr>
          <p:cNvPr id="34" name="Picture 33">
            <a:extLst>
              <a:ext uri="{FF2B5EF4-FFF2-40B4-BE49-F238E27FC236}">
                <a16:creationId xmlns:a16="http://schemas.microsoft.com/office/drawing/2014/main" id="{DA831859-25BD-BC7F-FF90-88FBF1E86357}"/>
              </a:ext>
            </a:extLst>
          </p:cNvPr>
          <p:cNvPicPr>
            <a:picLocks/>
          </p:cNvPicPr>
          <p:nvPr/>
        </p:nvPicPr>
        <p:blipFill>
          <a:blip r:embed="rId10" cstate="screen">
            <a:extLst>
              <a:ext uri="{28A0092B-C50C-407E-A947-70E740481C1C}">
                <a14:useLocalDpi xmlns:a14="http://schemas.microsoft.com/office/drawing/2010/main"/>
              </a:ext>
            </a:extLst>
          </a:blip>
          <a:srcRect t="10408" b="10408"/>
          <a:stretch/>
        </p:blipFill>
        <p:spPr>
          <a:xfrm>
            <a:off x="9371246" y="2341995"/>
            <a:ext cx="2116728" cy="1208448"/>
          </a:xfrm>
          <a:prstGeom prst="rect">
            <a:avLst/>
          </a:prstGeom>
        </p:spPr>
      </p:pic>
      <p:sp>
        <p:nvSpPr>
          <p:cNvPr id="39" name="TextBox 38">
            <a:extLst>
              <a:ext uri="{FF2B5EF4-FFF2-40B4-BE49-F238E27FC236}">
                <a16:creationId xmlns:a16="http://schemas.microsoft.com/office/drawing/2014/main" id="{424E4FBD-5D83-7766-A2E2-640F176D38C6}"/>
              </a:ext>
            </a:extLst>
          </p:cNvPr>
          <p:cNvSpPr txBox="1"/>
          <p:nvPr/>
        </p:nvSpPr>
        <p:spPr>
          <a:xfrm>
            <a:off x="8335387" y="3785912"/>
            <a:ext cx="321556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5248"/>
                </a:solidFill>
              </a:rPr>
              <a:t>Allow areas of grass to grow </a:t>
            </a:r>
            <a:r>
              <a:rPr lang="en-GB" sz="1600" b="0" dirty="0" smtClean="0">
                <a:solidFill>
                  <a:srgbClr val="005248"/>
                </a:solidFill>
              </a:rPr>
              <a:t>long- </a:t>
            </a:r>
            <a:r>
              <a:rPr lang="en-GB" sz="1600" b="0" dirty="0">
                <a:solidFill>
                  <a:srgbClr val="005248"/>
                </a:solidFill>
              </a:rPr>
              <a:t>this will encourage flowers such as dandelions to appear. Dandelion flowers are fantastic sources of nectar for pollinators.</a:t>
            </a:r>
          </a:p>
        </p:txBody>
      </p:sp>
      <p:sp>
        <p:nvSpPr>
          <p:cNvPr id="36" name="TextBox 35">
            <a:extLst>
              <a:ext uri="{FF2B5EF4-FFF2-40B4-BE49-F238E27FC236}">
                <a16:creationId xmlns:a16="http://schemas.microsoft.com/office/drawing/2014/main" id="{CFE2CE50-A6A0-AB1E-DE56-D9BD77BCBF38}"/>
              </a:ext>
            </a:extLst>
          </p:cNvPr>
          <p:cNvSpPr txBox="1"/>
          <p:nvPr/>
        </p:nvSpPr>
        <p:spPr>
          <a:xfrm>
            <a:off x="9253744" y="3556502"/>
            <a:ext cx="1677556" cy="215444"/>
          </a:xfrm>
          <a:prstGeom prst="rect">
            <a:avLst/>
          </a:prstGeom>
          <a:noFill/>
        </p:spPr>
        <p:txBody>
          <a:bodyPr wrap="square">
            <a:spAutoFit/>
          </a:bodyPr>
          <a:lstStyle/>
          <a:p>
            <a:r>
              <a:rPr lang="en-GB" sz="800" dirty="0" smtClean="0">
                <a:solidFill>
                  <a:srgbClr val="005248"/>
                </a:solidFill>
              </a:rPr>
              <a:t> Dandelion </a:t>
            </a:r>
            <a:r>
              <a:rPr lang="en-GB" sz="800" dirty="0">
                <a:solidFill>
                  <a:srgbClr val="005248"/>
                </a:solidFill>
              </a:rPr>
              <a:t>growing in grass</a:t>
            </a:r>
            <a:endParaRPr lang="en-US" sz="700" dirty="0">
              <a:solidFill>
                <a:srgbClr val="005248"/>
              </a:solidFill>
            </a:endParaRPr>
          </a:p>
        </p:txBody>
      </p:sp>
    </p:spTree>
    <p:extLst>
      <p:ext uri="{BB962C8B-B14F-4D97-AF65-F5344CB8AC3E}">
        <p14:creationId xmlns:p14="http://schemas.microsoft.com/office/powerpoint/2010/main" val="994136315"/>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29481F0F-3DC1-34E9-2092-A8BB3390B9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46F32AA2-FE55-2B1A-9545-0DD436DE00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5CB26728-8D8D-F747-F856-08EB5C097F13}"/>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1427091"/>
            <a:ext cx="7357241"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Habitat</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dirty="0">
                <a:solidFill>
                  <a:srgbClr val="005248"/>
                </a:solidFill>
                <a:latin typeface="+mn-lt"/>
                <a:cs typeface="Times New Roman" panose="02020603050405020304" pitchFamily="18" charset="0"/>
              </a:rPr>
              <a:t>A home for plants and animals</a:t>
            </a:r>
            <a:r>
              <a:rPr lang="en-GB" sz="3600" dirty="0">
                <a:solidFill>
                  <a:srgbClr val="005248"/>
                </a:solidFill>
                <a:latin typeface="+mn-lt"/>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18" name="Picture 17">
            <a:hlinkClick r:id="" action="ppaction://hlinkshowjump?jump=lastslideviewed" highlightClick="1"/>
            <a:extLst>
              <a:ext uri="{FF2B5EF4-FFF2-40B4-BE49-F238E27FC236}">
                <a16:creationId xmlns:a16="http://schemas.microsoft.com/office/drawing/2014/main" id="{1D5EEAFB-7B79-4D88-E98F-761C466F82F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6" name="Title 1">
            <a:extLst>
              <a:ext uri="{FF2B5EF4-FFF2-40B4-BE49-F238E27FC236}">
                <a16:creationId xmlns:a16="http://schemas.microsoft.com/office/drawing/2014/main" id="{B7FA1F14-F646-3FB6-A619-C6C366C8D589}"/>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248756080"/>
      </p:ext>
    </p:extLst>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29481F0F-3DC1-34E9-2092-A8BB3390B9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46F32AA2-FE55-2B1A-9545-0DD436DE00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5CB26728-8D8D-F747-F856-08EB5C097F13}"/>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579705"/>
            <a:ext cx="7357241" cy="2984938"/>
          </a:xfrm>
        </p:spPr>
        <p:txBody>
          <a:bodyPr>
            <a:normAutofit fontScale="90000"/>
          </a:bodyPr>
          <a:lstStyle/>
          <a:p>
            <a:pPr algn="l"/>
            <a:r>
              <a:rPr lang="en-US" dirty="0">
                <a:solidFill>
                  <a:srgbClr val="005248"/>
                </a:solidFill>
                <a:latin typeface="Times New Roman" panose="02020603050405020304" pitchFamily="18" charset="0"/>
                <a:cs typeface="Times New Roman" panose="02020603050405020304" pitchFamily="18" charset="0"/>
              </a:rPr>
              <a:t>Pollinators</a:t>
            </a:r>
            <a:br>
              <a:rPr lang="en-US" dirty="0">
                <a:solidFill>
                  <a:srgbClr val="005248"/>
                </a:solidFill>
                <a:latin typeface="Times New Roman" panose="02020603050405020304" pitchFamily="18" charset="0"/>
                <a:cs typeface="Times New Roman" panose="02020603050405020304" pitchFamily="18" charset="0"/>
              </a:rPr>
            </a:br>
            <a:r>
              <a:rPr lang="en-US" sz="4000" dirty="0">
                <a:solidFill>
                  <a:srgbClr val="005248"/>
                </a:solidFill>
                <a:latin typeface="Calibri" panose="020F0502020204030204" pitchFamily="34" charset="0"/>
                <a:cs typeface="Calibri" panose="020F0502020204030204" pitchFamily="34" charset="0"/>
              </a:rPr>
              <a:t>Animals that move pollen from one flower or plant to another e.g. bees.</a:t>
            </a:r>
            <a:br>
              <a:rPr lang="en-US" sz="4000" dirty="0">
                <a:solidFill>
                  <a:srgbClr val="005248"/>
                </a:solidFill>
                <a:latin typeface="Calibri" panose="020F0502020204030204" pitchFamily="34" charset="0"/>
                <a:cs typeface="Calibri" panose="020F0502020204030204" pitchFamily="34"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18" name="Picture 17">
            <a:hlinkClick r:id="" action="ppaction://hlinkshowjump?jump=lastslideviewed" highlightClick="1"/>
            <a:extLst>
              <a:ext uri="{FF2B5EF4-FFF2-40B4-BE49-F238E27FC236}">
                <a16:creationId xmlns:a16="http://schemas.microsoft.com/office/drawing/2014/main" id="{1D5EEAFB-7B79-4D88-E98F-761C466F82F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6" name="Title 1">
            <a:extLst>
              <a:ext uri="{FF2B5EF4-FFF2-40B4-BE49-F238E27FC236}">
                <a16:creationId xmlns:a16="http://schemas.microsoft.com/office/drawing/2014/main" id="{E125855B-D1CC-CB34-C066-5F40CB1087BC}"/>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728318727"/>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266932"/>
            <a:ext cx="7357241" cy="2984938"/>
          </a:xfrm>
        </p:spPr>
        <p:txBody>
          <a:bodyPr anchor="t">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Nectar</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US" sz="3600" dirty="0">
                <a:solidFill>
                  <a:srgbClr val="005248"/>
                </a:solidFill>
                <a:latin typeface="Calibri" panose="020F0502020204030204" pitchFamily="34" charset="0"/>
                <a:cs typeface="Calibri" panose="020F0502020204030204" pitchFamily="34" charset="0"/>
              </a:rPr>
              <a:t>Sweet liquid produced in flowers.</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94B06DE-E47A-DC34-0C25-104CA92727C0}"/>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4112024983"/>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2" y="1106282"/>
            <a:ext cx="8015475"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Mate</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dirty="0">
                <a:solidFill>
                  <a:srgbClr val="005248"/>
                </a:solidFill>
                <a:latin typeface="+mn-lt"/>
                <a:cs typeface="Times New Roman" panose="02020603050405020304" pitchFamily="18" charset="0"/>
              </a:rPr>
              <a:t>P</a:t>
            </a:r>
            <a:r>
              <a:rPr lang="en-GB" sz="3600" dirty="0">
                <a:solidFill>
                  <a:srgbClr val="005248"/>
                </a:solidFill>
                <a:latin typeface="+mn-lt"/>
              </a:rPr>
              <a:t>artner of the opposite</a:t>
            </a:r>
            <a:r>
              <a:rPr lang="en-GB" sz="3600" baseline="0" dirty="0">
                <a:solidFill>
                  <a:srgbClr val="005248"/>
                </a:solidFill>
                <a:latin typeface="+mn-lt"/>
              </a:rPr>
              <a:t> sex to breed with</a:t>
            </a:r>
            <a:r>
              <a:rPr lang="en-US" sz="3600" dirty="0">
                <a:solidFill>
                  <a:srgbClr val="005248"/>
                </a:solidFill>
                <a:latin typeface="Calibri" panose="020F0502020204030204" pitchFamily="34" charset="0"/>
                <a:cs typeface="Calibri" panose="020F0502020204030204" pitchFamily="34" charset="0"/>
              </a:rPr>
              <a:t>.</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28B21FA9-35C4-5119-7457-BBBB4FC2A9B5}"/>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 xmlns:ahyp="http://schemas.microsoft.com/office/drawing/2018/hyperlinkcolor"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1349845457"/>
      </p:ext>
    </p:extLst>
  </p:cSld>
  <p:clrMapOvr>
    <a:masterClrMapping/>
  </p:clrMapOvr>
  <p:transition advClick="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6AF3EBBFBC847AE94C9E6D4DBFE5E" ma:contentTypeVersion="18" ma:contentTypeDescription="Create a new document." ma:contentTypeScope="" ma:versionID="27e9880d5f2c8da31d1d4682dfc6482e">
  <xsd:schema xmlns:xsd="http://www.w3.org/2001/XMLSchema" xmlns:xs="http://www.w3.org/2001/XMLSchema" xmlns:p="http://schemas.microsoft.com/office/2006/metadata/properties" xmlns:ns2="063f3a3d-d20b-4fbf-aac0-c2acf0e88b5d" xmlns:ns3="2efb450c-4aca-4ff7-b96f-5f698deb2bbd" targetNamespace="http://schemas.microsoft.com/office/2006/metadata/properties" ma:root="true" ma:fieldsID="fef4b5b76789b998f4a83bc2e6032c77" ns2:_="" ns3:_="">
    <xsd:import namespace="063f3a3d-d20b-4fbf-aac0-c2acf0e88b5d"/>
    <xsd:import namespace="2efb450c-4aca-4ff7-b96f-5f698deb2b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ivestatu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f3a3d-d20b-4fbf-aac0-c2acf0e88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ivestatus" ma:index="16" nillable="true" ma:displayName="Live status" ma:description="Update on current location to let rest of the team know" ma:format="Dropdown" ma:internalName="Livestatus">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afb050-7ef6-49b1-8358-c3283b90a3f0"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fb450c-4aca-4ff7-b96f-5f698deb2b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c7f3170-0cea-4e86-baf7-81030ff84662}" ma:internalName="TaxCatchAll" ma:showField="CatchAllData" ma:web="2efb450c-4aca-4ff7-b96f-5f698deb2b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vestatus xmlns="063f3a3d-d20b-4fbf-aac0-c2acf0e88b5d" xsi:nil="true"/>
    <lcf76f155ced4ddcb4097134ff3c332f xmlns="063f3a3d-d20b-4fbf-aac0-c2acf0e88b5d">
      <Terms xmlns="http://schemas.microsoft.com/office/infopath/2007/PartnerControls"/>
    </lcf76f155ced4ddcb4097134ff3c332f>
    <TaxCatchAll xmlns="2efb450c-4aca-4ff7-b96f-5f698deb2bbd" xsi:nil="true"/>
  </documentManagement>
</p:properties>
</file>

<file path=customXml/itemProps1.xml><?xml version="1.0" encoding="utf-8"?>
<ds:datastoreItem xmlns:ds="http://schemas.openxmlformats.org/officeDocument/2006/customXml" ds:itemID="{9136CBEB-38E4-41A6-A8DE-926BC47047C2}"/>
</file>

<file path=customXml/itemProps2.xml><?xml version="1.0" encoding="utf-8"?>
<ds:datastoreItem xmlns:ds="http://schemas.openxmlformats.org/officeDocument/2006/customXml" ds:itemID="{0F1FFEBA-8B70-4ACA-81C8-0733CA7955F8}"/>
</file>

<file path=customXml/itemProps3.xml><?xml version="1.0" encoding="utf-8"?>
<ds:datastoreItem xmlns:ds="http://schemas.openxmlformats.org/officeDocument/2006/customXml" ds:itemID="{C9B27FD6-D9A3-4C00-B8C6-EC8A4F03DC96}"/>
</file>

<file path=docProps/app.xml><?xml version="1.0" encoding="utf-8"?>
<Properties xmlns="http://schemas.openxmlformats.org/officeDocument/2006/extended-properties" xmlns:vt="http://schemas.openxmlformats.org/officeDocument/2006/docPropsVTypes">
  <TotalTime>284</TotalTime>
  <Words>444</Words>
  <Application>Microsoft Office PowerPoint</Application>
  <PresentationFormat>Widescreen</PresentationFormat>
  <Paragraphs>36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April</vt:lpstr>
      <vt:lpstr>PowerPoint Presentation</vt:lpstr>
      <vt:lpstr>PowerPoint Presentation</vt:lpstr>
      <vt:lpstr>Habitat A home for plants and animals. </vt:lpstr>
      <vt:lpstr>Pollinators Animals that move pollen from one flower or plant to another e.g. bees.  </vt:lpstr>
      <vt:lpstr>Nectar Sweet liquid produced in flowers. </vt:lpstr>
      <vt:lpstr>Mate Partner of the opposite sex to breed with.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dc:title>
  <dc:creator>AG Marketing</dc:creator>
  <cp:lastModifiedBy>Jo Elphick</cp:lastModifiedBy>
  <cp:revision>13</cp:revision>
  <dcterms:created xsi:type="dcterms:W3CDTF">2024-04-10T16:02:48Z</dcterms:created>
  <dcterms:modified xsi:type="dcterms:W3CDTF">2024-05-30T07:23:41Z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0x0101000866AF3EBBFBC847AE94C9E6D4DBFE5E</vt:lpwstr>
  </property>
</Properties>
</file>